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4"/>
  </p:notesMasterIdLst>
  <p:handoutMasterIdLst>
    <p:handoutMasterId r:id="rId45"/>
  </p:handoutMasterIdLst>
  <p:sldIdLst>
    <p:sldId id="671" r:id="rId2"/>
    <p:sldId id="691" r:id="rId3"/>
    <p:sldId id="721" r:id="rId4"/>
    <p:sldId id="585" r:id="rId5"/>
    <p:sldId id="591" r:id="rId6"/>
    <p:sldId id="674" r:id="rId7"/>
    <p:sldId id="675" r:id="rId8"/>
    <p:sldId id="677" r:id="rId9"/>
    <p:sldId id="679" r:id="rId10"/>
    <p:sldId id="680" r:id="rId11"/>
    <p:sldId id="681" r:id="rId12"/>
    <p:sldId id="260" r:id="rId13"/>
    <p:sldId id="261" r:id="rId14"/>
    <p:sldId id="262" r:id="rId15"/>
    <p:sldId id="263" r:id="rId16"/>
    <p:sldId id="264" r:id="rId17"/>
    <p:sldId id="265" r:id="rId18"/>
    <p:sldId id="684" r:id="rId19"/>
    <p:sldId id="738" r:id="rId20"/>
    <p:sldId id="722" r:id="rId21"/>
    <p:sldId id="723" r:id="rId22"/>
    <p:sldId id="739" r:id="rId23"/>
    <p:sldId id="740" r:id="rId24"/>
    <p:sldId id="741" r:id="rId25"/>
    <p:sldId id="682" r:id="rId26"/>
    <p:sldId id="724" r:id="rId27"/>
    <p:sldId id="725" r:id="rId28"/>
    <p:sldId id="726" r:id="rId29"/>
    <p:sldId id="727" r:id="rId30"/>
    <p:sldId id="728" r:id="rId31"/>
    <p:sldId id="729" r:id="rId32"/>
    <p:sldId id="718" r:id="rId33"/>
    <p:sldId id="730" r:id="rId34"/>
    <p:sldId id="731" r:id="rId35"/>
    <p:sldId id="732" r:id="rId36"/>
    <p:sldId id="733" r:id="rId37"/>
    <p:sldId id="734" r:id="rId38"/>
    <p:sldId id="735" r:id="rId39"/>
    <p:sldId id="736" r:id="rId40"/>
    <p:sldId id="737" r:id="rId41"/>
    <p:sldId id="673" r:id="rId42"/>
    <p:sldId id="717"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yth, Alison" initials="AME" lastIdx="1" clrIdx="0"/>
  <p:cmAuthor id="1" name="Rich Mason" initials="ram" lastIdx="2" clrIdx="1"/>
  <p:cmAuthor id="2" name="newuser" initials="n" lastIdx="1" clrIdx="2"/>
  <p:cmAuthor id="3" name="Zubrow, Alexis" initials="ZA" lastIdx="1" clrIdx="3">
    <p:extLst>
      <p:ext uri="{19B8F6BF-5375-455C-9EA6-DF929625EA0E}">
        <p15:presenceInfo xmlns:p15="http://schemas.microsoft.com/office/powerpoint/2012/main" userId="S-1-5-21-1339303556-449845944-1601390327-258611" providerId="AD"/>
      </p:ext>
    </p:extLst>
  </p:cmAuthor>
  <p:cmAuthor id="4" name="Eyth, Alison" initials="EA" lastIdx="11" clrIdx="4">
    <p:extLst>
      <p:ext uri="{19B8F6BF-5375-455C-9EA6-DF929625EA0E}">
        <p15:presenceInfo xmlns:p15="http://schemas.microsoft.com/office/powerpoint/2012/main" userId="S-1-5-21-1339303556-449845944-1601390327-223308" providerId="AD"/>
      </p:ext>
    </p:extLst>
  </p:cmAuthor>
  <p:cmAuthor id="5" name="Vukovich, Jeffrey" initials="VJ" lastIdx="11" clrIdx="5">
    <p:extLst>
      <p:ext uri="{19B8F6BF-5375-455C-9EA6-DF929625EA0E}">
        <p15:presenceInfo xmlns:p15="http://schemas.microsoft.com/office/powerpoint/2012/main" userId="S-1-5-21-1339303556-449845944-1601390327-3744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87" autoAdjust="0"/>
    <p:restoredTop sz="88889" autoAdjust="0"/>
  </p:normalViewPr>
  <p:slideViewPr>
    <p:cSldViewPr>
      <p:cViewPr varScale="1">
        <p:scale>
          <a:sx n="95" d="100"/>
          <a:sy n="95" d="100"/>
        </p:scale>
        <p:origin x="200" y="2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000"/>
    </p:cViewPr>
  </p:sorterViewPr>
  <p:notesViewPr>
    <p:cSldViewPr>
      <p:cViewPr varScale="1">
        <p:scale>
          <a:sx n="60" d="100"/>
          <a:sy n="60" d="100"/>
        </p:scale>
        <p:origin x="-200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https://usepa-my.sharepoint.com/personal/eyth_alison_epa_gov/Documents/FY18/2016_collab/2016june_and_draft_poin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sepa-my.sharepoint.com/personal/eyth_alison_epa_gov/Documents/FY18/2016_collab/2016june_and_draft_poin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sepa-my.sharepoint.com/personal/eyth_alison_epa_gov/Documents/EMT/summaries/2016_2015_2014v2_onroad/onroad%20state-county_2014v2_2016fd_2016ff.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2014 and 2016 EGU emissions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Summary!$B$1</c:f>
              <c:strCache>
                <c:ptCount val="1"/>
                <c:pt idx="0">
                  <c:v>2014v2 EGU</c:v>
                </c:pt>
              </c:strCache>
            </c:strRef>
          </c:tx>
          <c:spPr>
            <a:solidFill>
              <a:schemeClr val="accent1"/>
            </a:solidFill>
            <a:ln>
              <a:noFill/>
            </a:ln>
            <a:effectLst/>
          </c:spPr>
          <c:invertIfNegative val="0"/>
          <c:cat>
            <c:strRef>
              <c:f>Summary!$A$2:$A$4</c:f>
              <c:strCache>
                <c:ptCount val="3"/>
                <c:pt idx="0">
                  <c:v>NOx</c:v>
                </c:pt>
                <c:pt idx="1">
                  <c:v>SO2</c:v>
                </c:pt>
                <c:pt idx="2">
                  <c:v>PM2.5</c:v>
                </c:pt>
              </c:strCache>
            </c:strRef>
          </c:cat>
          <c:val>
            <c:numRef>
              <c:f>Summary!$B$2:$B$4</c:f>
              <c:numCache>
                <c:formatCode>#,##0</c:formatCode>
                <c:ptCount val="3"/>
                <c:pt idx="0">
                  <c:v>1759400.40765479</c:v>
                </c:pt>
                <c:pt idx="1">
                  <c:v>3249656.3428845699</c:v>
                </c:pt>
                <c:pt idx="2">
                  <c:v>182912.74091440099</c:v>
                </c:pt>
              </c:numCache>
            </c:numRef>
          </c:val>
          <c:extLst>
            <c:ext xmlns:c16="http://schemas.microsoft.com/office/drawing/2014/chart" uri="{C3380CC4-5D6E-409C-BE32-E72D297353CC}">
              <c16:uniqueId val="{00000000-306D-4CA0-8E48-25D1016F307F}"/>
            </c:ext>
          </c:extLst>
        </c:ser>
        <c:ser>
          <c:idx val="1"/>
          <c:order val="1"/>
          <c:tx>
            <c:strRef>
              <c:f>Summary!$C$1</c:f>
              <c:strCache>
                <c:ptCount val="1"/>
                <c:pt idx="0">
                  <c:v>2016 Draft EGU</c:v>
                </c:pt>
              </c:strCache>
            </c:strRef>
          </c:tx>
          <c:spPr>
            <a:solidFill>
              <a:schemeClr val="accent2"/>
            </a:solidFill>
            <a:ln>
              <a:noFill/>
            </a:ln>
            <a:effectLst/>
          </c:spPr>
          <c:invertIfNegative val="0"/>
          <c:cat>
            <c:strRef>
              <c:f>Summary!$A$2:$A$4</c:f>
              <c:strCache>
                <c:ptCount val="3"/>
                <c:pt idx="0">
                  <c:v>NOx</c:v>
                </c:pt>
                <c:pt idx="1">
                  <c:v>SO2</c:v>
                </c:pt>
                <c:pt idx="2">
                  <c:v>PM2.5</c:v>
                </c:pt>
              </c:strCache>
            </c:strRef>
          </c:cat>
          <c:val>
            <c:numRef>
              <c:f>Summary!$C$2:$C$4</c:f>
              <c:numCache>
                <c:formatCode>#,##0</c:formatCode>
                <c:ptCount val="3"/>
                <c:pt idx="0">
                  <c:v>1420558.119711316</c:v>
                </c:pt>
                <c:pt idx="1">
                  <c:v>1623498.9362424756</c:v>
                </c:pt>
                <c:pt idx="2">
                  <c:v>149919.79968435277</c:v>
                </c:pt>
              </c:numCache>
            </c:numRef>
          </c:val>
          <c:extLst>
            <c:ext xmlns:c16="http://schemas.microsoft.com/office/drawing/2014/chart" uri="{C3380CC4-5D6E-409C-BE32-E72D297353CC}">
              <c16:uniqueId val="{00000001-306D-4CA0-8E48-25D1016F307F}"/>
            </c:ext>
          </c:extLst>
        </c:ser>
        <c:ser>
          <c:idx val="2"/>
          <c:order val="2"/>
          <c:tx>
            <c:strRef>
              <c:f>Summary!$D$1</c:f>
              <c:strCache>
                <c:ptCount val="1"/>
                <c:pt idx="0">
                  <c:v>2016 June EGU</c:v>
                </c:pt>
              </c:strCache>
            </c:strRef>
          </c:tx>
          <c:spPr>
            <a:solidFill>
              <a:schemeClr val="accent3"/>
            </a:solidFill>
            <a:ln>
              <a:noFill/>
            </a:ln>
            <a:effectLst/>
          </c:spPr>
          <c:invertIfNegative val="0"/>
          <c:cat>
            <c:strRef>
              <c:f>Summary!$A$2:$A$4</c:f>
              <c:strCache>
                <c:ptCount val="3"/>
                <c:pt idx="0">
                  <c:v>NOx</c:v>
                </c:pt>
                <c:pt idx="1">
                  <c:v>SO2</c:v>
                </c:pt>
                <c:pt idx="2">
                  <c:v>PM2.5</c:v>
                </c:pt>
              </c:strCache>
            </c:strRef>
          </c:cat>
          <c:val>
            <c:numRef>
              <c:f>Summary!$D$2:$D$4</c:f>
              <c:numCache>
                <c:formatCode>#,##0</c:formatCode>
                <c:ptCount val="3"/>
                <c:pt idx="0">
                  <c:v>1318421.0840097188</c:v>
                </c:pt>
                <c:pt idx="1">
                  <c:v>1567766.6420518777</c:v>
                </c:pt>
                <c:pt idx="2">
                  <c:v>133438.29354024981</c:v>
                </c:pt>
              </c:numCache>
            </c:numRef>
          </c:val>
          <c:extLst>
            <c:ext xmlns:c16="http://schemas.microsoft.com/office/drawing/2014/chart" uri="{C3380CC4-5D6E-409C-BE32-E72D297353CC}">
              <c16:uniqueId val="{00000002-306D-4CA0-8E48-25D1016F307F}"/>
            </c:ext>
          </c:extLst>
        </c:ser>
        <c:dLbls>
          <c:showLegendKey val="0"/>
          <c:showVal val="0"/>
          <c:showCatName val="0"/>
          <c:showSerName val="0"/>
          <c:showPercent val="0"/>
          <c:showBubbleSize val="0"/>
        </c:dLbls>
        <c:gapWidth val="219"/>
        <c:overlap val="-27"/>
        <c:axId val="336036936"/>
        <c:axId val="336035760"/>
      </c:barChart>
      <c:catAx>
        <c:axId val="336036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6035760"/>
        <c:crosses val="autoZero"/>
        <c:auto val="1"/>
        <c:lblAlgn val="ctr"/>
        <c:lblOffset val="100"/>
        <c:noMultiLvlLbl val="0"/>
      </c:catAx>
      <c:valAx>
        <c:axId val="336035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6036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2016 EGU</a:t>
            </a:r>
            <a:r>
              <a:rPr lang="en-US" baseline="0" dirty="0"/>
              <a:t>s with CEMS vs non-CEMS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Summary!$A$2</c:f>
              <c:strCache>
                <c:ptCount val="1"/>
                <c:pt idx="0">
                  <c:v>NOx</c:v>
                </c:pt>
              </c:strCache>
            </c:strRef>
          </c:tx>
          <c:spPr>
            <a:solidFill>
              <a:schemeClr val="accent1"/>
            </a:solidFill>
            <a:ln>
              <a:noFill/>
            </a:ln>
            <a:effectLst/>
          </c:spPr>
          <c:invertIfNegative val="0"/>
          <c:cat>
            <c:strRef>
              <c:f>Summary!$E$1:$H$1</c:f>
              <c:strCache>
                <c:ptCount val="4"/>
                <c:pt idx="0">
                  <c:v>March nonCEMS</c:v>
                </c:pt>
                <c:pt idx="1">
                  <c:v>June nonCEMS</c:v>
                </c:pt>
                <c:pt idx="2">
                  <c:v>March CEMS</c:v>
                </c:pt>
                <c:pt idx="3">
                  <c:v>June CEMS</c:v>
                </c:pt>
              </c:strCache>
            </c:strRef>
          </c:cat>
          <c:val>
            <c:numRef>
              <c:f>Summary!$E$2:$H$2</c:f>
              <c:numCache>
                <c:formatCode>#,##0</c:formatCode>
                <c:ptCount val="4"/>
                <c:pt idx="0">
                  <c:v>104509.509493387</c:v>
                </c:pt>
                <c:pt idx="1">
                  <c:v>106095.237407459</c:v>
                </c:pt>
                <c:pt idx="2">
                  <c:v>1209953.3728104699</c:v>
                </c:pt>
                <c:pt idx="3">
                  <c:v>1212325.8466022599</c:v>
                </c:pt>
              </c:numCache>
            </c:numRef>
          </c:val>
          <c:extLst>
            <c:ext xmlns:c16="http://schemas.microsoft.com/office/drawing/2014/chart" uri="{C3380CC4-5D6E-409C-BE32-E72D297353CC}">
              <c16:uniqueId val="{00000000-7821-4E9D-8CB3-2E337AC2E223}"/>
            </c:ext>
          </c:extLst>
        </c:ser>
        <c:ser>
          <c:idx val="1"/>
          <c:order val="1"/>
          <c:tx>
            <c:strRef>
              <c:f>Summary!$A$3</c:f>
              <c:strCache>
                <c:ptCount val="1"/>
                <c:pt idx="0">
                  <c:v>SO2</c:v>
                </c:pt>
              </c:strCache>
            </c:strRef>
          </c:tx>
          <c:spPr>
            <a:solidFill>
              <a:schemeClr val="accent2"/>
            </a:solidFill>
            <a:ln>
              <a:noFill/>
            </a:ln>
            <a:effectLst/>
          </c:spPr>
          <c:invertIfNegative val="0"/>
          <c:cat>
            <c:strRef>
              <c:f>Summary!$E$1:$H$1</c:f>
              <c:strCache>
                <c:ptCount val="4"/>
                <c:pt idx="0">
                  <c:v>March nonCEMS</c:v>
                </c:pt>
                <c:pt idx="1">
                  <c:v>June nonCEMS</c:v>
                </c:pt>
                <c:pt idx="2">
                  <c:v>March CEMS</c:v>
                </c:pt>
                <c:pt idx="3">
                  <c:v>June CEMS</c:v>
                </c:pt>
              </c:strCache>
            </c:strRef>
          </c:cat>
          <c:val>
            <c:numRef>
              <c:f>Summary!$E$3:$H$3</c:f>
              <c:numCache>
                <c:formatCode>#,##0</c:formatCode>
                <c:ptCount val="4"/>
                <c:pt idx="0">
                  <c:v>44122.458480997797</c:v>
                </c:pt>
                <c:pt idx="1">
                  <c:v>52282.054988297699</c:v>
                </c:pt>
                <c:pt idx="2">
                  <c:v>1527094.4227731801</c:v>
                </c:pt>
                <c:pt idx="3">
                  <c:v>1515484.5870635801</c:v>
                </c:pt>
              </c:numCache>
            </c:numRef>
          </c:val>
          <c:extLst>
            <c:ext xmlns:c16="http://schemas.microsoft.com/office/drawing/2014/chart" uri="{C3380CC4-5D6E-409C-BE32-E72D297353CC}">
              <c16:uniqueId val="{00000001-7821-4E9D-8CB3-2E337AC2E223}"/>
            </c:ext>
          </c:extLst>
        </c:ser>
        <c:ser>
          <c:idx val="2"/>
          <c:order val="2"/>
          <c:tx>
            <c:strRef>
              <c:f>Summary!$A$4</c:f>
              <c:strCache>
                <c:ptCount val="1"/>
                <c:pt idx="0">
                  <c:v>PM2.5</c:v>
                </c:pt>
              </c:strCache>
            </c:strRef>
          </c:tx>
          <c:spPr>
            <a:solidFill>
              <a:schemeClr val="accent3"/>
            </a:solidFill>
            <a:ln>
              <a:noFill/>
            </a:ln>
            <a:effectLst/>
          </c:spPr>
          <c:invertIfNegative val="0"/>
          <c:cat>
            <c:strRef>
              <c:f>Summary!$E$1:$H$1</c:f>
              <c:strCache>
                <c:ptCount val="4"/>
                <c:pt idx="0">
                  <c:v>March nonCEMS</c:v>
                </c:pt>
                <c:pt idx="1">
                  <c:v>June nonCEMS</c:v>
                </c:pt>
                <c:pt idx="2">
                  <c:v>March CEMS</c:v>
                </c:pt>
                <c:pt idx="3">
                  <c:v>June CEMS</c:v>
                </c:pt>
              </c:strCache>
            </c:strRef>
          </c:cat>
          <c:val>
            <c:numRef>
              <c:f>Summary!$E$4:$H$4</c:f>
              <c:numCache>
                <c:formatCode>#,##0</c:formatCode>
                <c:ptCount val="4"/>
                <c:pt idx="0">
                  <c:v>8910.6943599679307</c:v>
                </c:pt>
                <c:pt idx="1">
                  <c:v>9097.0898291998292</c:v>
                </c:pt>
                <c:pt idx="2">
                  <c:v>131912.01549518501</c:v>
                </c:pt>
                <c:pt idx="3">
                  <c:v>124341.20371105</c:v>
                </c:pt>
              </c:numCache>
            </c:numRef>
          </c:val>
          <c:extLst>
            <c:ext xmlns:c16="http://schemas.microsoft.com/office/drawing/2014/chart" uri="{C3380CC4-5D6E-409C-BE32-E72D297353CC}">
              <c16:uniqueId val="{00000002-7821-4E9D-8CB3-2E337AC2E223}"/>
            </c:ext>
          </c:extLst>
        </c:ser>
        <c:dLbls>
          <c:showLegendKey val="0"/>
          <c:showVal val="0"/>
          <c:showCatName val="0"/>
          <c:showSerName val="0"/>
          <c:showPercent val="0"/>
          <c:showBubbleSize val="0"/>
        </c:dLbls>
        <c:gapWidth val="219"/>
        <c:overlap val="-27"/>
        <c:axId val="336035368"/>
        <c:axId val="336037720"/>
      </c:barChart>
      <c:catAx>
        <c:axId val="336035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6037720"/>
        <c:crosses val="autoZero"/>
        <c:auto val="1"/>
        <c:lblAlgn val="ctr"/>
        <c:lblOffset val="100"/>
        <c:noMultiLvlLbl val="0"/>
      </c:catAx>
      <c:valAx>
        <c:axId val="336037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6035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Onroad CAP Emissions in </a:t>
            </a:r>
            <a:r>
              <a:rPr lang="en-US" baseline="0"/>
              <a:t>2014 and 2016</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National!$C$2</c:f>
              <c:strCache>
                <c:ptCount val="1"/>
                <c:pt idx="0">
                  <c:v>2014v2</c:v>
                </c:pt>
              </c:strCache>
            </c:strRef>
          </c:tx>
          <c:spPr>
            <a:solidFill>
              <a:schemeClr val="accent1"/>
            </a:solidFill>
            <a:ln>
              <a:noFill/>
            </a:ln>
            <a:effectLst/>
          </c:spPr>
          <c:invertIfNegative val="0"/>
          <c:cat>
            <c:strRef>
              <c:f>National!$B$3:$B$8</c:f>
              <c:strCache>
                <c:ptCount val="6"/>
                <c:pt idx="0">
                  <c:v>NH3</c:v>
                </c:pt>
                <c:pt idx="1">
                  <c:v>NOX</c:v>
                </c:pt>
                <c:pt idx="2">
                  <c:v>PM10</c:v>
                </c:pt>
                <c:pt idx="3">
                  <c:v>PM2_5</c:v>
                </c:pt>
                <c:pt idx="4">
                  <c:v>SO2</c:v>
                </c:pt>
                <c:pt idx="5">
                  <c:v>VOC</c:v>
                </c:pt>
              </c:strCache>
            </c:strRef>
          </c:cat>
          <c:val>
            <c:numRef>
              <c:f>National!$C$3:$C$8</c:f>
              <c:numCache>
                <c:formatCode>#,##0</c:formatCode>
                <c:ptCount val="6"/>
                <c:pt idx="0">
                  <c:v>107683.97541312876</c:v>
                </c:pt>
                <c:pt idx="1">
                  <c:v>4835396.3777034869</c:v>
                </c:pt>
                <c:pt idx="2">
                  <c:v>301466.74400763313</c:v>
                </c:pt>
                <c:pt idx="3">
                  <c:v>161732.351500007</c:v>
                </c:pt>
                <c:pt idx="4">
                  <c:v>28093.877034989153</c:v>
                </c:pt>
                <c:pt idx="5">
                  <c:v>2346619.7921624179</c:v>
                </c:pt>
              </c:numCache>
            </c:numRef>
          </c:val>
          <c:extLst>
            <c:ext xmlns:c16="http://schemas.microsoft.com/office/drawing/2014/chart" uri="{C3380CC4-5D6E-409C-BE32-E72D297353CC}">
              <c16:uniqueId val="{00000000-3403-4065-8526-7444CBD4978C}"/>
            </c:ext>
          </c:extLst>
        </c:ser>
        <c:ser>
          <c:idx val="1"/>
          <c:order val="1"/>
          <c:tx>
            <c:strRef>
              <c:f>National!$D$2</c:f>
              <c:strCache>
                <c:ptCount val="1"/>
                <c:pt idx="0">
                  <c:v>2016fd alpha</c:v>
                </c:pt>
              </c:strCache>
            </c:strRef>
          </c:tx>
          <c:spPr>
            <a:solidFill>
              <a:schemeClr val="accent2"/>
            </a:solidFill>
            <a:ln>
              <a:noFill/>
            </a:ln>
            <a:effectLst/>
          </c:spPr>
          <c:invertIfNegative val="0"/>
          <c:cat>
            <c:strRef>
              <c:f>National!$B$3:$B$8</c:f>
              <c:strCache>
                <c:ptCount val="6"/>
                <c:pt idx="0">
                  <c:v>NH3</c:v>
                </c:pt>
                <c:pt idx="1">
                  <c:v>NOX</c:v>
                </c:pt>
                <c:pt idx="2">
                  <c:v>PM10</c:v>
                </c:pt>
                <c:pt idx="3">
                  <c:v>PM2_5</c:v>
                </c:pt>
                <c:pt idx="4">
                  <c:v>SO2</c:v>
                </c:pt>
                <c:pt idx="5">
                  <c:v>VOC</c:v>
                </c:pt>
              </c:strCache>
            </c:strRef>
          </c:cat>
          <c:val>
            <c:numRef>
              <c:f>National!$D$3:$D$8</c:f>
              <c:numCache>
                <c:formatCode>#,##0</c:formatCode>
                <c:ptCount val="6"/>
                <c:pt idx="0">
                  <c:v>101229.68258164301</c:v>
                </c:pt>
                <c:pt idx="1">
                  <c:v>4045836.1122598499</c:v>
                </c:pt>
                <c:pt idx="2">
                  <c:v>272854.88249457802</c:v>
                </c:pt>
                <c:pt idx="3">
                  <c:v>130262.64962923</c:v>
                </c:pt>
                <c:pt idx="4">
                  <c:v>27355.697232460301</c:v>
                </c:pt>
                <c:pt idx="5">
                  <c:v>1961994.53898285</c:v>
                </c:pt>
              </c:numCache>
            </c:numRef>
          </c:val>
          <c:extLst>
            <c:ext xmlns:c16="http://schemas.microsoft.com/office/drawing/2014/chart" uri="{C3380CC4-5D6E-409C-BE32-E72D297353CC}">
              <c16:uniqueId val="{00000001-3403-4065-8526-7444CBD4978C}"/>
            </c:ext>
          </c:extLst>
        </c:ser>
        <c:ser>
          <c:idx val="2"/>
          <c:order val="2"/>
          <c:tx>
            <c:strRef>
              <c:f>National!$E$2</c:f>
              <c:strCache>
                <c:ptCount val="1"/>
                <c:pt idx="0">
                  <c:v>2016ff beta</c:v>
                </c:pt>
              </c:strCache>
            </c:strRef>
          </c:tx>
          <c:spPr>
            <a:solidFill>
              <a:schemeClr val="accent3"/>
            </a:solidFill>
            <a:ln>
              <a:noFill/>
            </a:ln>
            <a:effectLst/>
          </c:spPr>
          <c:invertIfNegative val="0"/>
          <c:cat>
            <c:strRef>
              <c:f>National!$B$3:$B$8</c:f>
              <c:strCache>
                <c:ptCount val="6"/>
                <c:pt idx="0">
                  <c:v>NH3</c:v>
                </c:pt>
                <c:pt idx="1">
                  <c:v>NOX</c:v>
                </c:pt>
                <c:pt idx="2">
                  <c:v>PM10</c:v>
                </c:pt>
                <c:pt idx="3">
                  <c:v>PM2_5</c:v>
                </c:pt>
                <c:pt idx="4">
                  <c:v>SO2</c:v>
                </c:pt>
                <c:pt idx="5">
                  <c:v>VOC</c:v>
                </c:pt>
              </c:strCache>
            </c:strRef>
          </c:cat>
          <c:val>
            <c:numRef>
              <c:f>National!$E$3:$E$8</c:f>
              <c:numCache>
                <c:formatCode>#,##0</c:formatCode>
                <c:ptCount val="6"/>
                <c:pt idx="0">
                  <c:v>100840.800554248</c:v>
                </c:pt>
                <c:pt idx="1">
                  <c:v>4057271.5490301098</c:v>
                </c:pt>
                <c:pt idx="2">
                  <c:v>272878.977856346</c:v>
                </c:pt>
                <c:pt idx="3">
                  <c:v>130662.772772215</c:v>
                </c:pt>
                <c:pt idx="4">
                  <c:v>27262.152940697299</c:v>
                </c:pt>
                <c:pt idx="5">
                  <c:v>1950603.2851499801</c:v>
                </c:pt>
              </c:numCache>
            </c:numRef>
          </c:val>
          <c:extLst>
            <c:ext xmlns:c16="http://schemas.microsoft.com/office/drawing/2014/chart" uri="{C3380CC4-5D6E-409C-BE32-E72D297353CC}">
              <c16:uniqueId val="{00000002-3403-4065-8526-7444CBD4978C}"/>
            </c:ext>
          </c:extLst>
        </c:ser>
        <c:dLbls>
          <c:showLegendKey val="0"/>
          <c:showVal val="0"/>
          <c:showCatName val="0"/>
          <c:showSerName val="0"/>
          <c:showPercent val="0"/>
          <c:showBubbleSize val="0"/>
        </c:dLbls>
        <c:gapWidth val="219"/>
        <c:overlap val="-27"/>
        <c:axId val="404688424"/>
        <c:axId val="404688816"/>
      </c:barChart>
      <c:catAx>
        <c:axId val="404688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4688816"/>
        <c:crosses val="autoZero"/>
        <c:auto val="1"/>
        <c:lblAlgn val="ctr"/>
        <c:lblOffset val="100"/>
        <c:noMultiLvlLbl val="0"/>
      </c:catAx>
      <c:valAx>
        <c:axId val="4046888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4688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23" cy="464662"/>
          </a:xfrm>
          <a:prstGeom prst="rect">
            <a:avLst/>
          </a:prstGeom>
        </p:spPr>
        <p:txBody>
          <a:bodyPr vert="horz" lIns="91330" tIns="45665" rIns="91330" bIns="45665" rtlCol="0"/>
          <a:lstStyle>
            <a:lvl1pPr algn="l">
              <a:defRPr sz="1200"/>
            </a:lvl1pPr>
          </a:lstStyle>
          <a:p>
            <a:endParaRPr lang="en-US"/>
          </a:p>
        </p:txBody>
      </p:sp>
      <p:sp>
        <p:nvSpPr>
          <p:cNvPr id="3" name="Date Placeholder 2"/>
          <p:cNvSpPr>
            <a:spLocks noGrp="1"/>
          </p:cNvSpPr>
          <p:nvPr>
            <p:ph type="dt" sz="quarter" idx="1"/>
          </p:nvPr>
        </p:nvSpPr>
        <p:spPr>
          <a:xfrm>
            <a:off x="3971292" y="0"/>
            <a:ext cx="3037523" cy="464662"/>
          </a:xfrm>
          <a:prstGeom prst="rect">
            <a:avLst/>
          </a:prstGeom>
        </p:spPr>
        <p:txBody>
          <a:bodyPr vert="horz" lIns="91330" tIns="45665" rIns="91330" bIns="45665" rtlCol="0"/>
          <a:lstStyle>
            <a:lvl1pPr algn="r">
              <a:defRPr sz="1200"/>
            </a:lvl1pPr>
          </a:lstStyle>
          <a:p>
            <a:fld id="{7782BE8E-4388-45F4-AC55-867814BF78B0}" type="datetimeFigureOut">
              <a:rPr lang="en-US" smtClean="0"/>
              <a:pPr/>
              <a:t>9/19/18</a:t>
            </a:fld>
            <a:endParaRPr lang="en-US"/>
          </a:p>
        </p:txBody>
      </p:sp>
      <p:sp>
        <p:nvSpPr>
          <p:cNvPr id="4" name="Footer Placeholder 3"/>
          <p:cNvSpPr>
            <a:spLocks noGrp="1"/>
          </p:cNvSpPr>
          <p:nvPr>
            <p:ph type="ftr" sz="quarter" idx="2"/>
          </p:nvPr>
        </p:nvSpPr>
        <p:spPr>
          <a:xfrm>
            <a:off x="0" y="8830153"/>
            <a:ext cx="3037523" cy="464662"/>
          </a:xfrm>
          <a:prstGeom prst="rect">
            <a:avLst/>
          </a:prstGeom>
        </p:spPr>
        <p:txBody>
          <a:bodyPr vert="horz" lIns="91330" tIns="45665" rIns="91330" bIns="45665" rtlCol="0" anchor="b"/>
          <a:lstStyle>
            <a:lvl1pPr algn="l">
              <a:defRPr sz="1200"/>
            </a:lvl1pPr>
          </a:lstStyle>
          <a:p>
            <a:endParaRPr lang="en-US"/>
          </a:p>
        </p:txBody>
      </p:sp>
      <p:sp>
        <p:nvSpPr>
          <p:cNvPr id="5" name="Slide Number Placeholder 4"/>
          <p:cNvSpPr>
            <a:spLocks noGrp="1"/>
          </p:cNvSpPr>
          <p:nvPr>
            <p:ph type="sldNum" sz="quarter" idx="3"/>
          </p:nvPr>
        </p:nvSpPr>
        <p:spPr>
          <a:xfrm>
            <a:off x="3971292" y="8830153"/>
            <a:ext cx="3037523" cy="464662"/>
          </a:xfrm>
          <a:prstGeom prst="rect">
            <a:avLst/>
          </a:prstGeom>
        </p:spPr>
        <p:txBody>
          <a:bodyPr vert="horz" lIns="91330" tIns="45665" rIns="91330" bIns="45665" rtlCol="0" anchor="b"/>
          <a:lstStyle>
            <a:lvl1pPr algn="r">
              <a:defRPr sz="1200"/>
            </a:lvl1pPr>
          </a:lstStyle>
          <a:p>
            <a:fld id="{AB22A806-AAAB-4323-9C5A-E0AE9330274B}" type="slidenum">
              <a:rPr lang="en-US" smtClean="0"/>
              <a:pPr/>
              <a:t>‹#›</a:t>
            </a:fld>
            <a:endParaRPr lang="en-US"/>
          </a:p>
        </p:txBody>
      </p:sp>
    </p:spTree>
    <p:extLst>
      <p:ext uri="{BB962C8B-B14F-4D97-AF65-F5344CB8AC3E}">
        <p14:creationId xmlns:p14="http://schemas.microsoft.com/office/powerpoint/2010/main" val="549732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5" tIns="46588" rIns="93175" bIns="46588" rtlCol="0"/>
          <a:lstStyle>
            <a:lvl1pPr algn="r">
              <a:defRPr sz="1200"/>
            </a:lvl1pPr>
          </a:lstStyle>
          <a:p>
            <a:fld id="{E768F8DF-0D6B-466A-A773-FCAEDD85D409}" type="datetimeFigureOut">
              <a:rPr lang="en-US" smtClean="0"/>
              <a:pPr/>
              <a:t>9/19/18</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8" rIns="93175"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5" tIns="46588" rIns="93175" bIns="46588" rtlCol="0" anchor="b"/>
          <a:lstStyle>
            <a:lvl1pPr algn="r">
              <a:defRPr sz="1200"/>
            </a:lvl1pPr>
          </a:lstStyle>
          <a:p>
            <a:fld id="{E49FF909-214C-4283-A38D-5D8E6479E603}" type="slidenum">
              <a:rPr lang="en-US" smtClean="0"/>
              <a:pPr/>
              <a:t>‹#›</a:t>
            </a:fld>
            <a:endParaRPr lang="en-US"/>
          </a:p>
        </p:txBody>
      </p:sp>
    </p:spTree>
    <p:extLst>
      <p:ext uri="{BB962C8B-B14F-4D97-AF65-F5344CB8AC3E}">
        <p14:creationId xmlns:p14="http://schemas.microsoft.com/office/powerpoint/2010/main" val="260764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FF909-214C-4283-A38D-5D8E6479E603}" type="slidenum">
              <a:rPr lang="en-US" smtClean="0"/>
              <a:pPr/>
              <a:t>1</a:t>
            </a:fld>
            <a:endParaRPr lang="en-US"/>
          </a:p>
        </p:txBody>
      </p:sp>
    </p:spTree>
    <p:extLst>
      <p:ext uri="{BB962C8B-B14F-4D97-AF65-F5344CB8AC3E}">
        <p14:creationId xmlns:p14="http://schemas.microsoft.com/office/powerpoint/2010/main" val="209797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FF909-214C-4283-A38D-5D8E6479E603}" type="slidenum">
              <a:rPr lang="en-US" smtClean="0"/>
              <a:pPr/>
              <a:t>7</a:t>
            </a:fld>
            <a:endParaRPr lang="en-US"/>
          </a:p>
        </p:txBody>
      </p:sp>
    </p:spTree>
    <p:extLst>
      <p:ext uri="{BB962C8B-B14F-4D97-AF65-F5344CB8AC3E}">
        <p14:creationId xmlns:p14="http://schemas.microsoft.com/office/powerpoint/2010/main" val="3703647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FF909-214C-4283-A38D-5D8E6479E603}" type="slidenum">
              <a:rPr lang="en-US" smtClean="0"/>
              <a:pPr/>
              <a:t>20</a:t>
            </a:fld>
            <a:endParaRPr lang="en-US"/>
          </a:p>
        </p:txBody>
      </p:sp>
    </p:spTree>
    <p:extLst>
      <p:ext uri="{BB962C8B-B14F-4D97-AF65-F5344CB8AC3E}">
        <p14:creationId xmlns:p14="http://schemas.microsoft.com/office/powerpoint/2010/main" val="3426106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tle 8"/>
          <p:cNvSpPr>
            <a:spLocks noGrp="1"/>
          </p:cNvSpPr>
          <p:nvPr>
            <p:ph type="ctrTitle"/>
          </p:nvPr>
        </p:nvSpPr>
        <p:spPr>
          <a:xfrm>
            <a:off x="685800" y="1752605"/>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4"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a:xfrm>
            <a:off x="7706202" y="6407944"/>
            <a:ext cx="941070" cy="365760"/>
          </a:xfrm>
        </p:spPr>
        <p:txBody>
          <a:bodyPr/>
          <a:lstStyle>
            <a:lvl1pPr>
              <a:defRPr>
                <a:solidFill>
                  <a:srgbClr val="FFFFFF"/>
                </a:solidFill>
              </a:defRPr>
            </a:lvl1pPr>
            <a:extLst/>
          </a:lstStyle>
          <a:p>
            <a:r>
              <a:rPr lang="en-US"/>
              <a:t>3/15/2018</a:t>
            </a:r>
            <a:endParaRPr lang="en-US" dirty="0"/>
          </a:p>
        </p:txBody>
      </p:sp>
      <p:sp>
        <p:nvSpPr>
          <p:cNvPr id="19" name="Footer Placeholder 18"/>
          <p:cNvSpPr>
            <a:spLocks noGrp="1"/>
          </p:cNvSpPr>
          <p:nvPr>
            <p:ph type="ftr" sz="quarter" idx="11"/>
          </p:nvPr>
        </p:nvSpPr>
        <p:spPr>
          <a:xfrm>
            <a:off x="0" y="6492879"/>
            <a:ext cx="3657600" cy="323015"/>
          </a:xfrm>
        </p:spPr>
        <p:txBody>
          <a:bodyPr/>
          <a:lstStyle>
            <a:lvl1pPr>
              <a:defRPr sz="1000">
                <a:solidFill>
                  <a:schemeClr val="accent1">
                    <a:tint val="20000"/>
                  </a:schemeClr>
                </a:solidFill>
              </a:defRPr>
            </a:lvl1pPr>
            <a:extLst/>
          </a:lstStyle>
          <a:p>
            <a:r>
              <a:rPr lang="en-US"/>
              <a:t>DRAFT</a:t>
            </a: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1C894BD-DCE2-4A96-A9AF-225BBEAC2A4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33"/>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3/15/2018</a:t>
            </a:r>
          </a:p>
        </p:txBody>
      </p:sp>
      <p:sp>
        <p:nvSpPr>
          <p:cNvPr id="5" name="Footer Placeholder 4"/>
          <p:cNvSpPr>
            <a:spLocks noGrp="1"/>
          </p:cNvSpPr>
          <p:nvPr>
            <p:ph type="ftr" sz="quarter" idx="11"/>
          </p:nvPr>
        </p:nvSpPr>
        <p:spPr/>
        <p:txBody>
          <a:bodyPr/>
          <a:lstStyle/>
          <a:p>
            <a:r>
              <a:rPr lang="en-US"/>
              <a:t>DRAFT</a:t>
            </a:r>
            <a:endParaRPr lang="en-US" dirty="0"/>
          </a:p>
        </p:txBody>
      </p:sp>
      <p:sp>
        <p:nvSpPr>
          <p:cNvPr id="6" name="Slide Number Placeholder 5"/>
          <p:cNvSpPr>
            <a:spLocks noGrp="1"/>
          </p:cNvSpPr>
          <p:nvPr>
            <p:ph type="sldNum" sz="quarter" idx="12"/>
          </p:nvPr>
        </p:nvSpPr>
        <p:spPr/>
        <p:txBody>
          <a:bodyPr/>
          <a:lstStyle/>
          <a:p>
            <a:fld id="{61C894BD-DCE2-4A96-A9AF-225BBEAC2A4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4"/>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3/15/2018</a:t>
            </a:r>
          </a:p>
        </p:txBody>
      </p:sp>
      <p:sp>
        <p:nvSpPr>
          <p:cNvPr id="5" name="Footer Placeholder 4"/>
          <p:cNvSpPr>
            <a:spLocks noGrp="1"/>
          </p:cNvSpPr>
          <p:nvPr>
            <p:ph type="ftr" sz="quarter" idx="11"/>
          </p:nvPr>
        </p:nvSpPr>
        <p:spPr/>
        <p:txBody>
          <a:bodyPr/>
          <a:lstStyle/>
          <a:p>
            <a:r>
              <a:rPr lang="en-US"/>
              <a:t>DRAFT</a:t>
            </a:r>
            <a:endParaRPr lang="en-US" dirty="0"/>
          </a:p>
        </p:txBody>
      </p:sp>
      <p:sp>
        <p:nvSpPr>
          <p:cNvPr id="6" name="Slide Number Placeholder 5"/>
          <p:cNvSpPr>
            <a:spLocks noGrp="1"/>
          </p:cNvSpPr>
          <p:nvPr>
            <p:ph type="sldNum" sz="quarter" idx="12"/>
          </p:nvPr>
        </p:nvSpPr>
        <p:spPr/>
        <p:txBody>
          <a:bodyPr/>
          <a:lstStyle/>
          <a:p>
            <a:fld id="{61C894BD-DCE2-4A96-A9AF-225BBEAC2A4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7696200" y="6407944"/>
            <a:ext cx="951072" cy="365760"/>
          </a:xfrm>
        </p:spPr>
        <p:txBody>
          <a:bodyPr/>
          <a:lstStyle>
            <a:lvl1pPr>
              <a:defRPr/>
            </a:lvl1pPr>
          </a:lstStyle>
          <a:p>
            <a:r>
              <a:rPr lang="en-US"/>
              <a:t>3/15/2018</a:t>
            </a:r>
            <a:endParaRPr lang="en-US" dirty="0"/>
          </a:p>
        </p:txBody>
      </p:sp>
      <p:sp>
        <p:nvSpPr>
          <p:cNvPr id="6" name="Slide Number Placeholder 5"/>
          <p:cNvSpPr>
            <a:spLocks noGrp="1"/>
          </p:cNvSpPr>
          <p:nvPr>
            <p:ph type="sldNum" sz="quarter" idx="12"/>
          </p:nvPr>
        </p:nvSpPr>
        <p:spPr/>
        <p:txBody>
          <a:bodyPr/>
          <a:lstStyle/>
          <a:p>
            <a:fld id="{61C894BD-DCE2-4A96-A9AF-225BBEAC2A40}"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
        <p:nvSpPr>
          <p:cNvPr id="2" name="Footer Placeholder 1">
            <a:extLst>
              <a:ext uri="{FF2B5EF4-FFF2-40B4-BE49-F238E27FC236}">
                <a16:creationId xmlns:a16="http://schemas.microsoft.com/office/drawing/2014/main" id="{09C025FC-780F-D04D-BEBA-1E06CEA745D8}"/>
              </a:ext>
            </a:extLst>
          </p:cNvPr>
          <p:cNvSpPr>
            <a:spLocks noGrp="1"/>
          </p:cNvSpPr>
          <p:nvPr>
            <p:ph type="ftr" sz="quarter" idx="13"/>
          </p:nvPr>
        </p:nvSpPr>
        <p:spPr/>
        <p:txBody>
          <a:bodyPr/>
          <a:lstStyle/>
          <a:p>
            <a:r>
              <a:rPr lang="en-US"/>
              <a:t>DRAFT</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lvl1pPr>
              <a:defRPr/>
            </a:lvl1pPr>
          </a:lstStyle>
          <a:p>
            <a:r>
              <a:rPr lang="en-US"/>
              <a:t>3/15/2018</a:t>
            </a:r>
            <a:endParaRPr lang="en-US" dirty="0"/>
          </a:p>
        </p:txBody>
      </p:sp>
      <p:sp>
        <p:nvSpPr>
          <p:cNvPr id="6" name="Slide Number Placeholder 5"/>
          <p:cNvSpPr>
            <a:spLocks noGrp="1"/>
          </p:cNvSpPr>
          <p:nvPr>
            <p:ph type="sldNum" sz="quarter" idx="12"/>
          </p:nvPr>
        </p:nvSpPr>
        <p:spPr/>
        <p:txBody>
          <a:bodyPr/>
          <a:lstStyle/>
          <a:p>
            <a:fld id="{61C894BD-DCE2-4A96-A9AF-225BBEAC2A40}"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3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r>
              <a:rPr lang="en-US"/>
              <a:t>3/15/2018</a:t>
            </a:r>
          </a:p>
        </p:txBody>
      </p:sp>
      <p:sp>
        <p:nvSpPr>
          <p:cNvPr id="7" name="Slide Number Placeholder 6"/>
          <p:cNvSpPr>
            <a:spLocks noGrp="1"/>
          </p:cNvSpPr>
          <p:nvPr>
            <p:ph type="sldNum" sz="quarter" idx="12"/>
          </p:nvPr>
        </p:nvSpPr>
        <p:spPr/>
        <p:txBody>
          <a:bodyPr/>
          <a:lstStyle/>
          <a:p>
            <a:fld id="{61C894BD-DCE2-4A96-A9AF-225BBEAC2A40}"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8"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8"/>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7" y="1444298"/>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r>
              <a:rPr lang="en-US"/>
              <a:t>3/15/2018</a:t>
            </a:r>
          </a:p>
        </p:txBody>
      </p:sp>
      <p:sp>
        <p:nvSpPr>
          <p:cNvPr id="8" name="Footer Placeholder 7"/>
          <p:cNvSpPr>
            <a:spLocks noGrp="1"/>
          </p:cNvSpPr>
          <p:nvPr>
            <p:ph type="ftr" sz="quarter" idx="11"/>
          </p:nvPr>
        </p:nvSpPr>
        <p:spPr/>
        <p:txBody>
          <a:bodyPr/>
          <a:lstStyle/>
          <a:p>
            <a:r>
              <a:rPr lang="en-US"/>
              <a:t>DRAFT</a:t>
            </a:r>
            <a:endParaRPr lang="en-US" dirty="0"/>
          </a:p>
        </p:txBody>
      </p:sp>
      <p:sp>
        <p:nvSpPr>
          <p:cNvPr id="9" name="Slide Number Placeholder 8"/>
          <p:cNvSpPr>
            <a:spLocks noGrp="1"/>
          </p:cNvSpPr>
          <p:nvPr>
            <p:ph type="sldNum" sz="quarter" idx="12"/>
          </p:nvPr>
        </p:nvSpPr>
        <p:spPr/>
        <p:txBody>
          <a:bodyPr/>
          <a:lstStyle/>
          <a:p>
            <a:fld id="{61C894BD-DCE2-4A96-A9AF-225BBEAC2A4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3/15/2018</a:t>
            </a:r>
          </a:p>
        </p:txBody>
      </p:sp>
      <p:sp>
        <p:nvSpPr>
          <p:cNvPr id="5" name="Slide Number Placeholder 4"/>
          <p:cNvSpPr>
            <a:spLocks noGrp="1"/>
          </p:cNvSpPr>
          <p:nvPr>
            <p:ph type="sldNum" sz="quarter" idx="12"/>
          </p:nvPr>
        </p:nvSpPr>
        <p:spPr/>
        <p:txBody>
          <a:bodyPr/>
          <a:lstStyle/>
          <a:p>
            <a:fld id="{61C894BD-DCE2-4A96-A9AF-225BBEAC2A40}"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96200" y="6407944"/>
            <a:ext cx="951072" cy="365760"/>
          </a:xfrm>
        </p:spPr>
        <p:txBody>
          <a:bodyPr/>
          <a:lstStyle>
            <a:lvl1pPr>
              <a:defRPr/>
            </a:lvl1pPr>
          </a:lstStyle>
          <a:p>
            <a:r>
              <a:rPr lang="en-US"/>
              <a:t>3/15/2018</a:t>
            </a:r>
            <a:endParaRPr lang="en-US" dirty="0"/>
          </a:p>
        </p:txBody>
      </p:sp>
      <p:sp>
        <p:nvSpPr>
          <p:cNvPr id="4" name="Slide Number Placeholder 3"/>
          <p:cNvSpPr>
            <a:spLocks noGrp="1"/>
          </p:cNvSpPr>
          <p:nvPr>
            <p:ph type="sldNum" sz="quarter" idx="12"/>
          </p:nvPr>
        </p:nvSpPr>
        <p:spPr/>
        <p:txBody>
          <a:bodyPr/>
          <a:lstStyle/>
          <a:p>
            <a:fld id="{61C894BD-DCE2-4A96-A9AF-225BBEAC2A4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lvl1pPr>
              <a:defRPr/>
            </a:lvl1pPr>
          </a:lstStyle>
          <a:p>
            <a:r>
              <a:rPr lang="en-US"/>
              <a:t>3/15/2018</a:t>
            </a:r>
            <a:endParaRPr lang="en-US" dirty="0"/>
          </a:p>
        </p:txBody>
      </p:sp>
      <p:sp>
        <p:nvSpPr>
          <p:cNvPr id="7" name="Slide Number Placeholder 6"/>
          <p:cNvSpPr>
            <a:spLocks noGrp="1"/>
          </p:cNvSpPr>
          <p:nvPr>
            <p:ph type="sldNum" sz="quarter" idx="12"/>
          </p:nvPr>
        </p:nvSpPr>
        <p:spPr/>
        <p:txBody>
          <a:bodyPr/>
          <a:lstStyle/>
          <a:p>
            <a:fld id="{61C894BD-DCE2-4A96-A9AF-225BBEAC2A4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3/15/2018</a:t>
            </a:r>
          </a:p>
        </p:txBody>
      </p:sp>
      <p:sp>
        <p:nvSpPr>
          <p:cNvPr id="6" name="Footer Placeholder 5"/>
          <p:cNvSpPr>
            <a:spLocks noGrp="1"/>
          </p:cNvSpPr>
          <p:nvPr>
            <p:ph type="ftr" sz="quarter" idx="11"/>
          </p:nvPr>
        </p:nvSpPr>
        <p:spPr>
          <a:xfrm>
            <a:off x="4380074" y="6407948"/>
            <a:ext cx="2350681" cy="365125"/>
          </a:xfrm>
        </p:spPr>
        <p:txBody>
          <a:bodyPr/>
          <a:lstStyle>
            <a:lvl1pPr>
              <a:defRPr>
                <a:solidFill>
                  <a:schemeClr val="tx1"/>
                </a:solidFill>
              </a:defRPr>
            </a:lvl1pPr>
            <a:extLst/>
          </a:lstStyle>
          <a:p>
            <a:r>
              <a:rPr lang="en-US"/>
              <a:t>DRAFT</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1C894BD-DCE2-4A96-A9AF-225BBEAC2A40}" type="slidenum">
              <a:rPr lang="en-US" smtClean="0"/>
              <a:pPr/>
              <a:t>‹#›</a:t>
            </a:fld>
            <a:endParaRPr lang="en-US"/>
          </a:p>
        </p:txBody>
      </p:sp>
      <p:sp>
        <p:nvSpPr>
          <p:cNvPr id="2" name="Title 1"/>
          <p:cNvSpPr>
            <a:spLocks noGrp="1"/>
          </p:cNvSpPr>
          <p:nvPr>
            <p:ph type="title"/>
          </p:nvPr>
        </p:nvSpPr>
        <p:spPr>
          <a:xfrm>
            <a:off x="228601"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Straight Connector 10"/>
          <p:cNvCxnSpPr/>
          <p:nvPr/>
        </p:nvCxnSpPr>
        <p:spPr>
          <a:xfrm>
            <a:off x="-9237" y="5787742"/>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Straight Connector 14"/>
          <p:cNvCxnSpPr/>
          <p:nvPr/>
        </p:nvCxnSpPr>
        <p:spPr>
          <a:xfrm>
            <a:off x="-9237" y="5787742"/>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32"/>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r>
              <a:rPr lang="en-US"/>
              <a:t>3/15/2018</a:t>
            </a:r>
          </a:p>
        </p:txBody>
      </p:sp>
      <p:sp>
        <p:nvSpPr>
          <p:cNvPr id="22" name="Footer Placeholder 21"/>
          <p:cNvSpPr>
            <a:spLocks noGrp="1"/>
          </p:cNvSpPr>
          <p:nvPr>
            <p:ph type="ftr" sz="quarter" idx="3"/>
          </p:nvPr>
        </p:nvSpPr>
        <p:spPr>
          <a:xfrm>
            <a:off x="4380074" y="6407948"/>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a:t>DRAFT</a:t>
            </a:r>
            <a:endParaRPr lang="en-US" dirty="0"/>
          </a:p>
        </p:txBody>
      </p:sp>
      <p:sp>
        <p:nvSpPr>
          <p:cNvPr id="18" name="Slide Number Placeholder 17"/>
          <p:cNvSpPr>
            <a:spLocks noGrp="1"/>
          </p:cNvSpPr>
          <p:nvPr>
            <p:ph type="sldNum" sz="quarter" idx="4"/>
          </p:nvPr>
        </p:nvSpPr>
        <p:spPr>
          <a:xfrm>
            <a:off x="8647272" y="6407948"/>
            <a:ext cx="365760" cy="365125"/>
          </a:xfrm>
          <a:prstGeom prst="rect">
            <a:avLst/>
          </a:prstGeom>
        </p:spPr>
        <p:txBody>
          <a:bodyPr vert="horz" anchor="b"/>
          <a:lstStyle>
            <a:lvl1pPr algn="r" eaLnBrk="1" latinLnBrk="0" hangingPunct="1">
              <a:defRPr kumimoji="0" sz="1000" b="0">
                <a:solidFill>
                  <a:schemeClr val="tx1"/>
                </a:solidFill>
              </a:defRPr>
            </a:lvl1pPr>
            <a:extLst/>
          </a:lstStyle>
          <a:p>
            <a:fld id="{61C894BD-DCE2-4A96-A9AF-225BBEAC2A4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epa.gov/airmarkets/clean-air-markets-power-sector-modeli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views.cira.colostate.edu/wiki/wiki/917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views.cira.colostate.edu/wiki/wiki/917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views.cira.colostate.edu/wiki/wiki/918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views.cira.colostate.edu/wiki/wiki/9169"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views.cira.colostate.edu/wiki/wiki/918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ftp://newftp.epa.gov/Air/emismod/2016/beta/reports/onroad/"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views.cira.colostate.edu/wiki/wiki/9179"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views.cira.colostate.edu/wiki/wiki/918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views.cira.colostate.edu/wiki/wiki/9176"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drive.google.com/drive/folders/14e4iqUv64z1eC71BHyYPaj09I-kt1MBW" TargetMode="External"/><Relationship Id="rId2" Type="http://schemas.openxmlformats.org/officeDocument/2006/relationships/hyperlink" Target="http://views.cira.colostate.edu/wiki/wiki/9175"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rive.google.com/drive/folders/1ulLmJPQ1WkOnsi6_g2nkHLWfqJEw4RSU" TargetMode="External"/><Relationship Id="rId2" Type="http://schemas.openxmlformats.org/officeDocument/2006/relationships/hyperlink" Target="http://views.cira.colostate.edu/wiki/wiki/9172"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hyperlink" Target="http://views.cira.colostate.edu/wiki/wiki/919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ftp://newftp.epa.gov/Air/emismod/2016/alpha/"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views.cira.colostate.edu/wiki/wiki/9169" TargetMode="External"/><Relationship Id="rId2" Type="http://schemas.openxmlformats.org/officeDocument/2006/relationships/hyperlink" Target="http://views.cira.colostate.edu/wiki/wiki/919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views.cira.colostate.edu/wiki/wiki/916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views.cira.colostate.edu/wiki/wiki/917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C894BD-DCE2-4A96-A9AF-225BBEAC2A40}" type="slidenum">
              <a:rPr lang="en-US" smtClean="0"/>
              <a:pPr/>
              <a:t>1</a:t>
            </a:fld>
            <a:endParaRPr lang="en-US"/>
          </a:p>
        </p:txBody>
      </p:sp>
      <p:sp>
        <p:nvSpPr>
          <p:cNvPr id="4" name="Title 3"/>
          <p:cNvSpPr>
            <a:spLocks noGrp="1"/>
          </p:cNvSpPr>
          <p:nvPr>
            <p:ph type="title"/>
          </p:nvPr>
        </p:nvSpPr>
        <p:spPr>
          <a:xfrm>
            <a:off x="417672" y="1828800"/>
            <a:ext cx="8229600" cy="1828800"/>
          </a:xfrm>
        </p:spPr>
        <p:txBody>
          <a:bodyPr>
            <a:noAutofit/>
          </a:bodyPr>
          <a:lstStyle/>
          <a:p>
            <a:r>
              <a:rPr lang="en-US" sz="4000" dirty="0"/>
              <a:t>Quarterly Update on the National Inventory Collaborative</a:t>
            </a:r>
          </a:p>
        </p:txBody>
      </p:sp>
      <p:sp>
        <p:nvSpPr>
          <p:cNvPr id="7" name="Content Placeholder 1">
            <a:extLst>
              <a:ext uri="{FF2B5EF4-FFF2-40B4-BE49-F238E27FC236}">
                <a16:creationId xmlns:a16="http://schemas.microsoft.com/office/drawing/2014/main" id="{FFB31873-B0B8-C047-8D29-5A7341F3F0CC}"/>
              </a:ext>
            </a:extLst>
          </p:cNvPr>
          <p:cNvSpPr>
            <a:spLocks noGrp="1"/>
          </p:cNvSpPr>
          <p:nvPr>
            <p:ph idx="1"/>
          </p:nvPr>
        </p:nvSpPr>
        <p:spPr>
          <a:xfrm>
            <a:off x="457200" y="4191000"/>
            <a:ext cx="8229600" cy="1981200"/>
          </a:xfrm>
        </p:spPr>
        <p:txBody>
          <a:bodyPr>
            <a:normAutofit/>
          </a:bodyPr>
          <a:lstStyle/>
          <a:p>
            <a:pPr marL="109728" indent="0">
              <a:buNone/>
            </a:pPr>
            <a:endParaRPr lang="en-US" dirty="0"/>
          </a:p>
          <a:p>
            <a:pPr marL="109728" indent="0">
              <a:buNone/>
            </a:pPr>
            <a:r>
              <a:rPr lang="en-US" dirty="0"/>
              <a:t>September 20, 2018</a:t>
            </a:r>
          </a:p>
        </p:txBody>
      </p:sp>
      <p:sp>
        <p:nvSpPr>
          <p:cNvPr id="5" name="Content Placeholder 1">
            <a:extLst>
              <a:ext uri="{FF2B5EF4-FFF2-40B4-BE49-F238E27FC236}">
                <a16:creationId xmlns:a16="http://schemas.microsoft.com/office/drawing/2014/main" id="{20861884-62C4-9D47-B0D9-52FD4AE6F024}"/>
              </a:ext>
            </a:extLst>
          </p:cNvPr>
          <p:cNvSpPr txBox="1">
            <a:spLocks/>
          </p:cNvSpPr>
          <p:nvPr/>
        </p:nvSpPr>
        <p:spPr>
          <a:xfrm>
            <a:off x="488576" y="609600"/>
            <a:ext cx="8229600" cy="983452"/>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Font typeface="Wingdings 3"/>
              <a:buNone/>
            </a:pPr>
            <a:r>
              <a:rPr lang="en-US" sz="4400" dirty="0"/>
              <a:t>DRAFT</a:t>
            </a:r>
          </a:p>
        </p:txBody>
      </p:sp>
      <p:sp>
        <p:nvSpPr>
          <p:cNvPr id="2" name="Footer Placeholder 1">
            <a:extLst>
              <a:ext uri="{FF2B5EF4-FFF2-40B4-BE49-F238E27FC236}">
                <a16:creationId xmlns:a16="http://schemas.microsoft.com/office/drawing/2014/main" id="{66BEB228-2EBB-D94A-B4C8-51FA7E830573}"/>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1003953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B60B15-6501-4909-9633-986B8366D60A}"/>
              </a:ext>
            </a:extLst>
          </p:cNvPr>
          <p:cNvSpPr>
            <a:spLocks noGrp="1"/>
          </p:cNvSpPr>
          <p:nvPr>
            <p:ph idx="1"/>
          </p:nvPr>
        </p:nvSpPr>
        <p:spPr>
          <a:xfrm>
            <a:off x="228600" y="1638925"/>
            <a:ext cx="8733632" cy="4525963"/>
          </a:xfrm>
        </p:spPr>
        <p:txBody>
          <a:bodyPr/>
          <a:lstStyle/>
          <a:p>
            <a:r>
              <a:rPr lang="en-US" dirty="0"/>
              <a:t>State review complete of </a:t>
            </a:r>
          </a:p>
          <a:p>
            <a:pPr lvl="1"/>
            <a:r>
              <a:rPr lang="en-US" dirty="0"/>
              <a:t>ERTAC EGU V16.0 input files </a:t>
            </a:r>
          </a:p>
          <a:p>
            <a:pPr lvl="1"/>
            <a:r>
              <a:rPr lang="en-US" dirty="0"/>
              <a:t>CONUS v16.0 output files</a:t>
            </a:r>
          </a:p>
          <a:p>
            <a:endParaRPr lang="en-US"/>
          </a:p>
          <a:p>
            <a:r>
              <a:rPr lang="en-US"/>
              <a:t>Runs </a:t>
            </a:r>
            <a:r>
              <a:rPr lang="en-US" dirty="0"/>
              <a:t>with new inputs of CONUS v16.1underway</a:t>
            </a:r>
          </a:p>
          <a:p>
            <a:r>
              <a:rPr lang="en-US" dirty="0"/>
              <a:t>We will complete a CONUS v16.1 run for:</a:t>
            </a:r>
          </a:p>
          <a:p>
            <a:pPr lvl="1"/>
            <a:r>
              <a:rPr lang="en-US" dirty="0"/>
              <a:t>Base year 2016 complete by end of October 2018</a:t>
            </a:r>
          </a:p>
          <a:p>
            <a:pPr lvl="1"/>
            <a:r>
              <a:rPr lang="en-US" dirty="0"/>
              <a:t>Future year 2023 &amp; 2028 complete by mid November 2018</a:t>
            </a:r>
          </a:p>
        </p:txBody>
      </p:sp>
      <p:sp>
        <p:nvSpPr>
          <p:cNvPr id="3" name="Slide Number Placeholder 2">
            <a:extLst>
              <a:ext uri="{FF2B5EF4-FFF2-40B4-BE49-F238E27FC236}">
                <a16:creationId xmlns:a16="http://schemas.microsoft.com/office/drawing/2014/main" id="{EBAD7948-CC5E-4193-9BCF-CFAF07FF16AB}"/>
              </a:ext>
            </a:extLst>
          </p:cNvPr>
          <p:cNvSpPr>
            <a:spLocks noGrp="1"/>
          </p:cNvSpPr>
          <p:nvPr>
            <p:ph type="sldNum" sz="quarter" idx="12"/>
          </p:nvPr>
        </p:nvSpPr>
        <p:spPr/>
        <p:txBody>
          <a:bodyPr/>
          <a:lstStyle/>
          <a:p>
            <a:fld id="{61C894BD-DCE2-4A96-A9AF-225BBEAC2A40}" type="slidenum">
              <a:rPr lang="en-US" smtClean="0"/>
              <a:pPr/>
              <a:t>10</a:t>
            </a:fld>
            <a:endParaRPr lang="en-US"/>
          </a:p>
        </p:txBody>
      </p:sp>
      <p:sp>
        <p:nvSpPr>
          <p:cNvPr id="4" name="Title 3">
            <a:extLst>
              <a:ext uri="{FF2B5EF4-FFF2-40B4-BE49-F238E27FC236}">
                <a16:creationId xmlns:a16="http://schemas.microsoft.com/office/drawing/2014/main" id="{8290065F-2763-43F4-B265-F3762CEFC9AC}"/>
              </a:ext>
            </a:extLst>
          </p:cNvPr>
          <p:cNvSpPr>
            <a:spLocks noGrp="1"/>
          </p:cNvSpPr>
          <p:nvPr>
            <p:ph type="title"/>
          </p:nvPr>
        </p:nvSpPr>
        <p:spPr/>
        <p:txBody>
          <a:bodyPr/>
          <a:lstStyle/>
          <a:p>
            <a:r>
              <a:rPr lang="en-US" dirty="0"/>
              <a:t>EGU Workgroup: ERTAC-EGU</a:t>
            </a:r>
          </a:p>
        </p:txBody>
      </p:sp>
      <p:sp>
        <p:nvSpPr>
          <p:cNvPr id="5" name="Footer Placeholder 4">
            <a:extLst>
              <a:ext uri="{FF2B5EF4-FFF2-40B4-BE49-F238E27FC236}">
                <a16:creationId xmlns:a16="http://schemas.microsoft.com/office/drawing/2014/main" id="{AC454A25-6FDE-C94D-ACF0-5674534062B3}"/>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976786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9558B4-B377-42B1-B9B8-157B8B50999C}"/>
              </a:ext>
            </a:extLst>
          </p:cNvPr>
          <p:cNvSpPr>
            <a:spLocks noGrp="1"/>
          </p:cNvSpPr>
          <p:nvPr>
            <p:ph idx="1"/>
          </p:nvPr>
        </p:nvSpPr>
        <p:spPr/>
        <p:txBody>
          <a:bodyPr>
            <a:normAutofit lnSpcReduction="10000"/>
          </a:bodyPr>
          <a:lstStyle/>
          <a:p>
            <a:r>
              <a:rPr lang="en-US" sz="2400" dirty="0"/>
              <a:t>EPA launched its updated Power Sector Modeling website in June 2018, equipped with</a:t>
            </a:r>
          </a:p>
          <a:p>
            <a:pPr lvl="1"/>
            <a:r>
              <a:rPr lang="en-US" sz="2000" dirty="0"/>
              <a:t>Power Sector Modeling Resources</a:t>
            </a:r>
          </a:p>
          <a:p>
            <a:pPr lvl="2"/>
            <a:r>
              <a:rPr lang="en-US" sz="1600" dirty="0"/>
              <a:t>IPM v6 with multiple case scenario runs and Results Viewer</a:t>
            </a:r>
          </a:p>
          <a:p>
            <a:pPr lvl="2"/>
            <a:r>
              <a:rPr lang="en-US" sz="1600" dirty="0"/>
              <a:t>We are currently working on integrating latest input data and rules to the platform</a:t>
            </a:r>
          </a:p>
          <a:p>
            <a:pPr lvl="1"/>
            <a:r>
              <a:rPr lang="en-US" sz="2000" dirty="0"/>
              <a:t>Power Sector Modeling </a:t>
            </a:r>
            <a:r>
              <a:rPr lang="en-US" sz="2000"/>
              <a:t>Regulatory Applications</a:t>
            </a:r>
          </a:p>
          <a:p>
            <a:pPr lvl="1"/>
            <a:endParaRPr lang="en-US" sz="2000" dirty="0"/>
          </a:p>
          <a:p>
            <a:r>
              <a:rPr lang="en-US" sz="2400" dirty="0"/>
              <a:t>NEEDS now have quarterly updates (latest: 9/17/2018)</a:t>
            </a:r>
          </a:p>
          <a:p>
            <a:pPr marL="393192" lvl="1" indent="0">
              <a:buNone/>
            </a:pPr>
            <a:endParaRPr lang="en-US" dirty="0">
              <a:solidFill>
                <a:schemeClr val="accent1"/>
              </a:solidFill>
            </a:endParaRPr>
          </a:p>
          <a:p>
            <a:pPr marL="393192" lvl="1" indent="0">
              <a:buNone/>
            </a:pPr>
            <a:r>
              <a:rPr lang="en-US" dirty="0">
                <a:solidFill>
                  <a:schemeClr val="accent1"/>
                </a:solidFill>
                <a:hlinkClick r:id="rId2"/>
              </a:rPr>
              <a:t>https://www.epa.gov/airmarkets/clean-air-markets-power-sector-modeling</a:t>
            </a:r>
            <a:endParaRPr lang="en-US" dirty="0">
              <a:solidFill>
                <a:schemeClr val="accent1"/>
              </a:solidFill>
            </a:endParaRPr>
          </a:p>
        </p:txBody>
      </p:sp>
      <p:sp>
        <p:nvSpPr>
          <p:cNvPr id="3" name="Slide Number Placeholder 2">
            <a:extLst>
              <a:ext uri="{FF2B5EF4-FFF2-40B4-BE49-F238E27FC236}">
                <a16:creationId xmlns:a16="http://schemas.microsoft.com/office/drawing/2014/main" id="{5C7ABC5D-4A05-4884-AE85-1D9E72D7F459}"/>
              </a:ext>
            </a:extLst>
          </p:cNvPr>
          <p:cNvSpPr>
            <a:spLocks noGrp="1"/>
          </p:cNvSpPr>
          <p:nvPr>
            <p:ph type="sldNum" sz="quarter" idx="12"/>
          </p:nvPr>
        </p:nvSpPr>
        <p:spPr/>
        <p:txBody>
          <a:bodyPr/>
          <a:lstStyle/>
          <a:p>
            <a:fld id="{61C894BD-DCE2-4A96-A9AF-225BBEAC2A40}" type="slidenum">
              <a:rPr lang="en-US" smtClean="0"/>
              <a:pPr/>
              <a:t>11</a:t>
            </a:fld>
            <a:endParaRPr lang="en-US"/>
          </a:p>
        </p:txBody>
      </p:sp>
      <p:sp>
        <p:nvSpPr>
          <p:cNvPr id="4" name="Title 3">
            <a:extLst>
              <a:ext uri="{FF2B5EF4-FFF2-40B4-BE49-F238E27FC236}">
                <a16:creationId xmlns:a16="http://schemas.microsoft.com/office/drawing/2014/main" id="{CFDE84F6-2370-427D-AA16-F44EE342D92D}"/>
              </a:ext>
            </a:extLst>
          </p:cNvPr>
          <p:cNvSpPr>
            <a:spLocks noGrp="1"/>
          </p:cNvSpPr>
          <p:nvPr>
            <p:ph type="title"/>
          </p:nvPr>
        </p:nvSpPr>
        <p:spPr/>
        <p:txBody>
          <a:bodyPr/>
          <a:lstStyle/>
          <a:p>
            <a:r>
              <a:rPr lang="en-US"/>
              <a:t>EGU Workgroup: IPM</a:t>
            </a:r>
          </a:p>
        </p:txBody>
      </p:sp>
      <p:sp>
        <p:nvSpPr>
          <p:cNvPr id="5" name="Footer Placeholder 4">
            <a:extLst>
              <a:ext uri="{FF2B5EF4-FFF2-40B4-BE49-F238E27FC236}">
                <a16:creationId xmlns:a16="http://schemas.microsoft.com/office/drawing/2014/main" id="{85E8F83B-04B2-164D-AEE8-4D99AE8236E3}"/>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1858645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6990" y="2676180"/>
            <a:ext cx="8576042" cy="3914330"/>
          </a:xfrm>
        </p:spPr>
        <p:txBody>
          <a:bodyPr>
            <a:normAutofit/>
          </a:bodyPr>
          <a:lstStyle/>
          <a:p>
            <a:r>
              <a:rPr lang="en-US" sz="2800" b="1" u="sng" dirty="0"/>
              <a:t>Co-leads</a:t>
            </a:r>
            <a:r>
              <a:rPr lang="en-US" sz="2800" dirty="0"/>
              <a:t>: Tammy Manning (NC DEQ), Caroline Farkas (EPA)</a:t>
            </a:r>
          </a:p>
          <a:p>
            <a:pPr marL="109728" indent="0">
              <a:buNone/>
            </a:pPr>
            <a:endParaRPr lang="en-US" sz="2800" dirty="0"/>
          </a:p>
          <a:p>
            <a:r>
              <a:rPr lang="en-US" sz="2800" b="1" u="sng" dirty="0"/>
              <a:t>Schedule</a:t>
            </a:r>
            <a:r>
              <a:rPr lang="en-US" sz="2800" dirty="0"/>
              <a:t>: Calls on 3</a:t>
            </a:r>
            <a:r>
              <a:rPr lang="en-US" sz="2800" baseline="30000" dirty="0"/>
              <a:t>rd</a:t>
            </a:r>
            <a:r>
              <a:rPr lang="en-US" sz="2800" dirty="0"/>
              <a:t> Tuesday at 2:00pm Eastern</a:t>
            </a:r>
          </a:p>
          <a:p>
            <a:pPr marL="109728" indent="0">
              <a:buNone/>
            </a:pPr>
            <a:endParaRPr lang="en-US" sz="2800" b="1" u="sng" dirty="0"/>
          </a:p>
          <a:p>
            <a:r>
              <a:rPr lang="en-US" sz="2800" b="1" u="sng" dirty="0"/>
              <a:t>Wiki</a:t>
            </a:r>
            <a:r>
              <a:rPr lang="en-US" sz="2800" dirty="0"/>
              <a:t>: </a:t>
            </a:r>
            <a:r>
              <a:rPr lang="en-US" sz="2400" dirty="0">
                <a:hlinkClick r:id="rId2"/>
              </a:rPr>
              <a:t>http://views.cira.colostate.edu/wiki/wiki/9177</a:t>
            </a:r>
            <a:endParaRPr lang="en-US" sz="2400" dirty="0"/>
          </a:p>
          <a:p>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a:xfrm>
            <a:off x="436990" y="820886"/>
            <a:ext cx="4973210" cy="1143000"/>
          </a:xfrm>
        </p:spPr>
        <p:txBody>
          <a:bodyPr>
            <a:noAutofit/>
          </a:bodyPr>
          <a:lstStyle/>
          <a:p>
            <a:pPr algn="ctr"/>
            <a:r>
              <a:rPr lang="en-US" sz="4400" dirty="0"/>
              <a:t>Non-EGU Point Workgroup</a:t>
            </a:r>
          </a:p>
        </p:txBody>
      </p:sp>
      <p:pic>
        <p:nvPicPr>
          <p:cNvPr id="7" name="Picture 6">
            <a:extLst>
              <a:ext uri="{FF2B5EF4-FFF2-40B4-BE49-F238E27FC236}">
                <a16:creationId xmlns:a16="http://schemas.microsoft.com/office/drawing/2014/main" id="{8F0B3504-9614-DE44-B3A4-F42A4DE95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250" y="99026"/>
            <a:ext cx="3429000" cy="2295565"/>
          </a:xfrm>
          <a:prstGeom prst="rect">
            <a:avLst/>
          </a:prstGeom>
          <a:effectLst>
            <a:outerShdw blurRad="50800" dist="38100" dir="8100000" algn="tr" rotWithShape="0">
              <a:prstClr val="black">
                <a:alpha val="40000"/>
              </a:prstClr>
            </a:outerShdw>
          </a:effectLst>
        </p:spPr>
      </p:pic>
      <p:sp>
        <p:nvSpPr>
          <p:cNvPr id="8" name="Footer Placeholder 7">
            <a:extLst>
              <a:ext uri="{FF2B5EF4-FFF2-40B4-BE49-F238E27FC236}">
                <a16:creationId xmlns:a16="http://schemas.microsoft.com/office/drawing/2014/main" id="{355463C6-C75F-F44B-BFB7-A225CAFDB0A7}"/>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3711305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normAutofit/>
          </a:bodyPr>
          <a:lstStyle/>
          <a:p>
            <a:r>
              <a:rPr lang="en-US" sz="2800" b="1" dirty="0"/>
              <a:t>Status</a:t>
            </a:r>
          </a:p>
          <a:p>
            <a:pPr lvl="1"/>
            <a:r>
              <a:rPr lang="en-US" sz="2000" dirty="0"/>
              <a:t>Working on reviewing Control and Projection packets</a:t>
            </a:r>
          </a:p>
          <a:p>
            <a:pPr lvl="1"/>
            <a:r>
              <a:rPr lang="en-US" sz="2000" dirty="0"/>
              <a:t>Adding consent decrees to a new packet type (“allowable”)</a:t>
            </a:r>
          </a:p>
          <a:p>
            <a:pPr lvl="1"/>
            <a:r>
              <a:rPr lang="en-US" sz="2000" dirty="0"/>
              <a:t>Reaching out for new sources of information, where needed</a:t>
            </a:r>
          </a:p>
          <a:p>
            <a:r>
              <a:rPr lang="en-US" sz="2800" b="1" dirty="0"/>
              <a:t>Milestones</a:t>
            </a:r>
          </a:p>
          <a:p>
            <a:pPr lvl="1"/>
            <a:r>
              <a:rPr lang="en-US" sz="2000" dirty="0"/>
              <a:t>Expected review date: now through end of October</a:t>
            </a:r>
          </a:p>
          <a:p>
            <a:pPr lvl="1"/>
            <a:r>
              <a:rPr lang="en-US" sz="2000" dirty="0"/>
              <a:t>Expected release date: November 1, 2018</a:t>
            </a:r>
          </a:p>
          <a:p>
            <a:pPr lvl="1"/>
            <a:r>
              <a:rPr lang="en-US" sz="2000" dirty="0"/>
              <a:t>Expected projection inventory date: mostly November 1, 2018</a:t>
            </a:r>
          </a:p>
          <a:p>
            <a:endParaRPr lang="en-US" sz="3200"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p:txBody>
          <a:bodyPr>
            <a:noAutofit/>
          </a:bodyPr>
          <a:lstStyle/>
          <a:p>
            <a:r>
              <a:rPr lang="en-US" sz="3200" dirty="0"/>
              <a:t>Non-EGU Point Workgroup: 2016 beta</a:t>
            </a:r>
          </a:p>
        </p:txBody>
      </p:sp>
      <p:sp>
        <p:nvSpPr>
          <p:cNvPr id="5" name="Footer Placeholder 4">
            <a:extLst>
              <a:ext uri="{FF2B5EF4-FFF2-40B4-BE49-F238E27FC236}">
                <a16:creationId xmlns:a16="http://schemas.microsoft.com/office/drawing/2014/main" id="{A3FFE0DE-F63F-1142-98D6-BF04C1CDAE0D}"/>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2170245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normAutofit fontScale="92500"/>
          </a:bodyPr>
          <a:lstStyle/>
          <a:p>
            <a:r>
              <a:rPr lang="en-US" sz="2400" u="sng" dirty="0"/>
              <a:t>Aircraft</a:t>
            </a:r>
            <a:r>
              <a:rPr lang="en-US" sz="2400" dirty="0"/>
              <a:t> – projecting 2014 EDMS estimates to 2016, 2023, and 2028 for beta; will update to new FAA model (AEDT) for v1</a:t>
            </a:r>
          </a:p>
          <a:p>
            <a:r>
              <a:rPr lang="en-US" sz="2400" u="sng" dirty="0"/>
              <a:t>Corn Ethanol </a:t>
            </a:r>
            <a:r>
              <a:rPr lang="en-US" sz="2400" dirty="0"/>
              <a:t>– keeping flat (no growth)</a:t>
            </a:r>
          </a:p>
          <a:p>
            <a:r>
              <a:rPr lang="en-US" sz="2400" u="sng" dirty="0"/>
              <a:t>Consent decrees </a:t>
            </a:r>
            <a:r>
              <a:rPr lang="en-US" sz="2400" dirty="0"/>
              <a:t>– working together to identify and add recent consent decrees using “allowable packet”</a:t>
            </a:r>
          </a:p>
          <a:p>
            <a:r>
              <a:rPr lang="en-US" sz="2400" u="sng" dirty="0"/>
              <a:t>Cement manufacturing</a:t>
            </a:r>
            <a:r>
              <a:rPr lang="en-US" sz="2400" dirty="0"/>
              <a:t> – working to find new source of projections</a:t>
            </a:r>
          </a:p>
          <a:p>
            <a:r>
              <a:rPr lang="en-US" sz="2400" u="sng" dirty="0"/>
              <a:t>Closures</a:t>
            </a:r>
            <a:r>
              <a:rPr lang="en-US" sz="2400" dirty="0"/>
              <a:t> – asking states to submit closures they know are occurring by 2028 or earlier.</a:t>
            </a:r>
          </a:p>
          <a:p>
            <a:r>
              <a:rPr lang="en-US" sz="2400" dirty="0"/>
              <a:t>Removing control packets that have compliance dates prior to 2014 (e.g., RICE NESHAP)</a:t>
            </a:r>
          </a:p>
          <a:p>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p:txBody>
          <a:bodyPr>
            <a:noAutofit/>
          </a:bodyPr>
          <a:lstStyle/>
          <a:p>
            <a:r>
              <a:rPr lang="en-US" sz="3200" dirty="0"/>
              <a:t>Non-EGU Point Workgroup: Projections</a:t>
            </a:r>
          </a:p>
        </p:txBody>
      </p:sp>
      <p:sp>
        <p:nvSpPr>
          <p:cNvPr id="5" name="Footer Placeholder 4">
            <a:extLst>
              <a:ext uri="{FF2B5EF4-FFF2-40B4-BE49-F238E27FC236}">
                <a16:creationId xmlns:a16="http://schemas.microsoft.com/office/drawing/2014/main" id="{275D4FF3-8E9E-734B-9844-29897774331E}"/>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3093657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743200"/>
            <a:ext cx="8555832" cy="4373563"/>
          </a:xfrm>
        </p:spPr>
        <p:txBody>
          <a:bodyPr>
            <a:normAutofit/>
          </a:bodyPr>
          <a:lstStyle/>
          <a:p>
            <a:r>
              <a:rPr lang="en-US" sz="2800" b="1" u="sng" dirty="0"/>
              <a:t>Co-leads</a:t>
            </a:r>
            <a:r>
              <a:rPr lang="en-US" sz="2800" dirty="0"/>
              <a:t>: Caroline Farkas (EPA), Jennifer Snyder (EPA)</a:t>
            </a:r>
          </a:p>
          <a:p>
            <a:pPr marL="109728" indent="0">
              <a:buNone/>
            </a:pPr>
            <a:endParaRPr lang="en-US" sz="2800" dirty="0"/>
          </a:p>
          <a:p>
            <a:r>
              <a:rPr lang="en-US" sz="2800" b="1" u="sng" dirty="0"/>
              <a:t>Schedule</a:t>
            </a:r>
            <a:r>
              <a:rPr lang="en-US" sz="2800" dirty="0"/>
              <a:t>: Calls on 4</a:t>
            </a:r>
            <a:r>
              <a:rPr lang="en-US" sz="2800" baseline="30000" dirty="0"/>
              <a:t>th</a:t>
            </a:r>
            <a:r>
              <a:rPr lang="en-US" sz="2800" dirty="0"/>
              <a:t> Monday at 2:00pm Eastern</a:t>
            </a:r>
          </a:p>
          <a:p>
            <a:pPr marL="109728" indent="0">
              <a:buNone/>
            </a:pPr>
            <a:endParaRPr lang="en-US" sz="2800" b="1" u="sng" dirty="0"/>
          </a:p>
          <a:p>
            <a:r>
              <a:rPr lang="en-US" sz="2800" b="1" u="sng" dirty="0"/>
              <a:t>Wiki</a:t>
            </a:r>
            <a:r>
              <a:rPr lang="en-US" sz="2800" dirty="0"/>
              <a:t>: </a:t>
            </a:r>
            <a:r>
              <a:rPr lang="en-US" sz="2400" dirty="0">
                <a:hlinkClick r:id="rId2"/>
              </a:rPr>
              <a:t>http://views.cira.colostate.edu/wiki/wiki/9178</a:t>
            </a:r>
            <a:endParaRPr lang="en-US" sz="2400" dirty="0"/>
          </a:p>
          <a:p>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a:xfrm>
            <a:off x="457200" y="771253"/>
            <a:ext cx="5029200" cy="1143000"/>
          </a:xfrm>
        </p:spPr>
        <p:txBody>
          <a:bodyPr>
            <a:noAutofit/>
          </a:bodyPr>
          <a:lstStyle/>
          <a:p>
            <a:pPr algn="ctr"/>
            <a:r>
              <a:rPr lang="en-US" sz="4400" dirty="0" err="1"/>
              <a:t>NonPoint</a:t>
            </a:r>
            <a:r>
              <a:rPr lang="en-US" sz="4400" dirty="0"/>
              <a:t> </a:t>
            </a:r>
            <a:br>
              <a:rPr lang="en-US" sz="4400" dirty="0"/>
            </a:br>
            <a:r>
              <a:rPr lang="en-US" sz="4400" dirty="0"/>
              <a:t>Workgroup</a:t>
            </a:r>
          </a:p>
        </p:txBody>
      </p:sp>
      <p:pic>
        <p:nvPicPr>
          <p:cNvPr id="7" name="Picture 6">
            <a:extLst>
              <a:ext uri="{FF2B5EF4-FFF2-40B4-BE49-F238E27FC236}">
                <a16:creationId xmlns:a16="http://schemas.microsoft.com/office/drawing/2014/main" id="{8932CFF3-183D-E645-A326-8FA089327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58750"/>
            <a:ext cx="3353450" cy="2368006"/>
          </a:xfrm>
          <a:prstGeom prst="rect">
            <a:avLst/>
          </a:prstGeom>
          <a:effectLst>
            <a:outerShdw blurRad="50800" dist="38100" dir="8100000" algn="tr" rotWithShape="0">
              <a:prstClr val="black">
                <a:alpha val="40000"/>
              </a:prstClr>
            </a:outerShdw>
          </a:effectLst>
        </p:spPr>
      </p:pic>
      <p:sp>
        <p:nvSpPr>
          <p:cNvPr id="8" name="Footer Placeholder 7">
            <a:extLst>
              <a:ext uri="{FF2B5EF4-FFF2-40B4-BE49-F238E27FC236}">
                <a16:creationId xmlns:a16="http://schemas.microsoft.com/office/drawing/2014/main" id="{B9BF03D9-EA46-854B-98A8-211C2B780159}"/>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3721540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normAutofit/>
          </a:bodyPr>
          <a:lstStyle/>
          <a:p>
            <a:r>
              <a:rPr lang="en-US" sz="2800" b="1" dirty="0"/>
              <a:t>Status</a:t>
            </a:r>
          </a:p>
          <a:p>
            <a:pPr lvl="1"/>
            <a:r>
              <a:rPr lang="en-US" sz="2000" dirty="0"/>
              <a:t>Open burning: awaiting contractor review of data – will be in v1, not beta</a:t>
            </a:r>
          </a:p>
          <a:p>
            <a:pPr lvl="1"/>
            <a:r>
              <a:rPr lang="en-US" sz="2000" dirty="0"/>
              <a:t>Working on reviewing Control and Projection packets</a:t>
            </a:r>
          </a:p>
          <a:p>
            <a:pPr lvl="1"/>
            <a:r>
              <a:rPr lang="en-US" sz="2000" dirty="0"/>
              <a:t>Reaching out for new sources of information where needed</a:t>
            </a:r>
          </a:p>
          <a:p>
            <a:r>
              <a:rPr lang="en-US" sz="2800" b="1" dirty="0"/>
              <a:t>Milestones</a:t>
            </a:r>
          </a:p>
          <a:p>
            <a:pPr lvl="1"/>
            <a:r>
              <a:rPr lang="en-US" sz="1800" dirty="0"/>
              <a:t>Expected review date: now-end of October</a:t>
            </a:r>
          </a:p>
          <a:p>
            <a:pPr lvl="1"/>
            <a:r>
              <a:rPr lang="en-US" sz="1800" dirty="0"/>
              <a:t>Expected release date: November 1, 2018</a:t>
            </a:r>
          </a:p>
          <a:p>
            <a:pPr lvl="1"/>
            <a:r>
              <a:rPr lang="en-US" sz="1800" dirty="0"/>
              <a:t>Expected projection inventory date: mostly November 1, 2018</a:t>
            </a:r>
          </a:p>
          <a:p>
            <a:pPr marL="109728" indent="0">
              <a:buNone/>
            </a:pPr>
            <a:endParaRPr lang="en-US" sz="3200"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p:txBody>
          <a:bodyPr>
            <a:noAutofit/>
          </a:bodyPr>
          <a:lstStyle/>
          <a:p>
            <a:r>
              <a:rPr lang="en-US" sz="3200" dirty="0" err="1"/>
              <a:t>NonPoint</a:t>
            </a:r>
            <a:r>
              <a:rPr lang="en-US" sz="3200" dirty="0"/>
              <a:t> Workgroup: 2016 beta</a:t>
            </a:r>
          </a:p>
        </p:txBody>
      </p:sp>
      <p:sp>
        <p:nvSpPr>
          <p:cNvPr id="5" name="Footer Placeholder 4">
            <a:extLst>
              <a:ext uri="{FF2B5EF4-FFF2-40B4-BE49-F238E27FC236}">
                <a16:creationId xmlns:a16="http://schemas.microsoft.com/office/drawing/2014/main" id="{487A7DFE-ED8E-6142-9511-696CB3DADC76}"/>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2189855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normAutofit/>
          </a:bodyPr>
          <a:lstStyle/>
          <a:p>
            <a:r>
              <a:rPr lang="en-US" u="sng" dirty="0"/>
              <a:t>Population-based </a:t>
            </a:r>
            <a:r>
              <a:rPr lang="en-US" dirty="0"/>
              <a:t>Sectors - Awaiting new population data from EPA tool (ICLUS)</a:t>
            </a:r>
          </a:p>
          <a:p>
            <a:r>
              <a:rPr lang="en-US" u="sng" dirty="0"/>
              <a:t>Fugitive Dust</a:t>
            </a:r>
            <a:r>
              <a:rPr lang="en-US" dirty="0"/>
              <a:t> - No growth for unpaved roads</a:t>
            </a:r>
          </a:p>
          <a:p>
            <a:r>
              <a:rPr lang="en-US" u="sng" dirty="0"/>
              <a:t>Agricultural Sources </a:t>
            </a:r>
            <a:r>
              <a:rPr lang="en-US" dirty="0"/>
              <a:t>- Working on finalizing livestock projections</a:t>
            </a:r>
          </a:p>
          <a:p>
            <a:r>
              <a:rPr lang="en-US" u="sng" dirty="0"/>
              <a:t>Control packets </a:t>
            </a:r>
            <a:r>
              <a:rPr lang="en-US" dirty="0"/>
              <a:t>– reviewing and updating as needed, removing if full compliance date is prior to 2014</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p:txBody>
          <a:bodyPr>
            <a:noAutofit/>
          </a:bodyPr>
          <a:lstStyle/>
          <a:p>
            <a:r>
              <a:rPr lang="en-US" sz="3600" dirty="0" err="1"/>
              <a:t>NonPoint</a:t>
            </a:r>
            <a:r>
              <a:rPr lang="en-US" sz="3600" dirty="0"/>
              <a:t> Workgroup: Projections</a:t>
            </a:r>
          </a:p>
        </p:txBody>
      </p:sp>
      <p:sp>
        <p:nvSpPr>
          <p:cNvPr id="5" name="Footer Placeholder 4">
            <a:extLst>
              <a:ext uri="{FF2B5EF4-FFF2-40B4-BE49-F238E27FC236}">
                <a16:creationId xmlns:a16="http://schemas.microsoft.com/office/drawing/2014/main" id="{C160EF51-743C-D84D-97EB-62A2F03A4109}"/>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2247241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6548" y="2895601"/>
            <a:ext cx="8626484" cy="3429000"/>
          </a:xfrm>
        </p:spPr>
        <p:txBody>
          <a:bodyPr>
            <a:normAutofit lnSpcReduction="10000"/>
          </a:bodyPr>
          <a:lstStyle/>
          <a:p>
            <a:pPr>
              <a:spcAft>
                <a:spcPts val="400"/>
              </a:spcAft>
            </a:pPr>
            <a:r>
              <a:rPr lang="en-US" sz="2800" b="1" u="sng" dirty="0"/>
              <a:t>Co-leads</a:t>
            </a:r>
            <a:r>
              <a:rPr lang="en-US" sz="2800" dirty="0"/>
              <a:t>: Jeff </a:t>
            </a:r>
            <a:r>
              <a:rPr lang="en-US" sz="2800" dirty="0" err="1"/>
              <a:t>Vukovich</a:t>
            </a:r>
            <a:r>
              <a:rPr lang="en-US" sz="2800" dirty="0"/>
              <a:t> (EPA), Tom Moore (WESTAR and WRAP)</a:t>
            </a:r>
          </a:p>
          <a:p>
            <a:pPr marL="109728" indent="0">
              <a:spcAft>
                <a:spcPts val="400"/>
              </a:spcAft>
              <a:buNone/>
            </a:pPr>
            <a:endParaRPr lang="en-US" sz="2800" dirty="0"/>
          </a:p>
          <a:p>
            <a:pPr>
              <a:spcAft>
                <a:spcPts val="400"/>
              </a:spcAft>
            </a:pPr>
            <a:r>
              <a:rPr lang="en-US" sz="2800" b="1" u="sng" dirty="0"/>
              <a:t>Schedule</a:t>
            </a:r>
            <a:r>
              <a:rPr lang="en-US" sz="2800" dirty="0"/>
              <a:t>: Calls on 2</a:t>
            </a:r>
            <a:r>
              <a:rPr lang="en-US" sz="2800" baseline="30000" dirty="0"/>
              <a:t>nd</a:t>
            </a:r>
            <a:r>
              <a:rPr lang="en-US" sz="2800" dirty="0"/>
              <a:t> Monday at 2:00pm Eastern</a:t>
            </a:r>
          </a:p>
          <a:p>
            <a:pPr marL="393192" lvl="1" indent="0">
              <a:spcAft>
                <a:spcPts val="400"/>
              </a:spcAft>
              <a:buNone/>
            </a:pPr>
            <a:endParaRPr lang="en-US" sz="2400" b="1" dirty="0"/>
          </a:p>
          <a:p>
            <a:pPr>
              <a:spcAft>
                <a:spcPts val="400"/>
              </a:spcAft>
            </a:pPr>
            <a:r>
              <a:rPr lang="en-US" sz="2800" b="1" u="sng" dirty="0"/>
              <a:t>Wiki</a:t>
            </a:r>
            <a:r>
              <a:rPr lang="en-US" sz="2800" dirty="0"/>
              <a:t>: </a:t>
            </a:r>
            <a:r>
              <a:rPr lang="en-US" sz="2400" dirty="0">
                <a:hlinkClick r:id="rId2"/>
              </a:rPr>
              <a:t>http://views.cira.colostate.edu/wiki/wiki/9180</a:t>
            </a:r>
            <a:endParaRPr lang="en-US" sz="2400" dirty="0"/>
          </a:p>
          <a:p>
            <a:pPr>
              <a:spcAft>
                <a:spcPts val="400"/>
              </a:spcAft>
            </a:pPr>
            <a:endParaRPr lang="en-US" sz="2800"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18</a:t>
            </a:fld>
            <a:endParaRPr lang="en-US"/>
          </a:p>
        </p:txBody>
      </p:sp>
      <p:sp>
        <p:nvSpPr>
          <p:cNvPr id="4" name="Title 3"/>
          <p:cNvSpPr>
            <a:spLocks noGrp="1"/>
          </p:cNvSpPr>
          <p:nvPr>
            <p:ph type="title"/>
          </p:nvPr>
        </p:nvSpPr>
        <p:spPr>
          <a:xfrm>
            <a:off x="386548" y="794593"/>
            <a:ext cx="5715000" cy="1143000"/>
          </a:xfrm>
        </p:spPr>
        <p:txBody>
          <a:bodyPr>
            <a:noAutofit/>
          </a:bodyPr>
          <a:lstStyle/>
          <a:p>
            <a:pPr algn="ctr"/>
            <a:r>
              <a:rPr lang="en-US" sz="4400" dirty="0"/>
              <a:t>Oil &amp; Gas </a:t>
            </a:r>
            <a:br>
              <a:rPr lang="en-US" sz="4400" dirty="0"/>
            </a:br>
            <a:r>
              <a:rPr lang="en-US" sz="4400" dirty="0"/>
              <a:t>Workgroup</a:t>
            </a:r>
          </a:p>
        </p:txBody>
      </p:sp>
      <p:pic>
        <p:nvPicPr>
          <p:cNvPr id="7" name="Picture 6">
            <a:extLst>
              <a:ext uri="{FF2B5EF4-FFF2-40B4-BE49-F238E27FC236}">
                <a16:creationId xmlns:a16="http://schemas.microsoft.com/office/drawing/2014/main" id="{2DFA2B61-57F3-2247-93A3-72C3FC0EC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102677"/>
            <a:ext cx="2688432" cy="2526832"/>
          </a:xfrm>
          <a:prstGeom prst="rect">
            <a:avLst/>
          </a:prstGeom>
          <a:effectLst>
            <a:outerShdw blurRad="50800" dist="38100" dir="8100000" algn="tr" rotWithShape="0">
              <a:prstClr val="black">
                <a:alpha val="40000"/>
              </a:prstClr>
            </a:outerShdw>
          </a:effectLst>
        </p:spPr>
      </p:pic>
      <p:sp>
        <p:nvSpPr>
          <p:cNvPr id="8" name="Footer Placeholder 7">
            <a:extLst>
              <a:ext uri="{FF2B5EF4-FFF2-40B4-BE49-F238E27FC236}">
                <a16:creationId xmlns:a16="http://schemas.microsoft.com/office/drawing/2014/main" id="{1F7B9965-B9CD-3345-8128-00D9C6C188F0}"/>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4091947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normAutofit/>
          </a:bodyPr>
          <a:lstStyle/>
          <a:p>
            <a:r>
              <a:rPr lang="en-US" sz="2800" b="1" dirty="0"/>
              <a:t>Add content</a:t>
            </a:r>
            <a:endParaRPr lang="en-US" sz="1800" dirty="0"/>
          </a:p>
          <a:p>
            <a:pPr marL="109728" indent="0">
              <a:buNone/>
            </a:pPr>
            <a:endParaRPr lang="en-US" sz="3200"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p:txBody>
          <a:bodyPr>
            <a:noAutofit/>
          </a:bodyPr>
          <a:lstStyle/>
          <a:p>
            <a:r>
              <a:rPr lang="en-US" sz="3200" dirty="0"/>
              <a:t>Oil &amp; Gas Workgroup: 2016 beta</a:t>
            </a:r>
          </a:p>
        </p:txBody>
      </p:sp>
      <p:sp>
        <p:nvSpPr>
          <p:cNvPr id="5" name="Footer Placeholder 4">
            <a:extLst>
              <a:ext uri="{FF2B5EF4-FFF2-40B4-BE49-F238E27FC236}">
                <a16:creationId xmlns:a16="http://schemas.microsoft.com/office/drawing/2014/main" id="{98DE67C7-5D75-E64E-96FF-30AD42105917}"/>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151664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C894BD-DCE2-4A96-A9AF-225BBEAC2A40}" type="slidenum">
              <a:rPr lang="en-US" smtClean="0"/>
              <a:pPr/>
              <a:t>2</a:t>
            </a:fld>
            <a:endParaRPr lang="en-US"/>
          </a:p>
        </p:txBody>
      </p:sp>
      <p:sp>
        <p:nvSpPr>
          <p:cNvPr id="9" name="TextBox 8"/>
          <p:cNvSpPr txBox="1"/>
          <p:nvPr/>
        </p:nvSpPr>
        <p:spPr>
          <a:xfrm>
            <a:off x="3870007" y="1254362"/>
            <a:ext cx="4960145"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a:t>Each workgroup will give a 7 minute update introducing their group and their plans for the coming months.</a:t>
            </a:r>
          </a:p>
          <a:p>
            <a:pPr marL="285750" indent="-285750">
              <a:buFont typeface="Arial" panose="020B0604020202020204" pitchFamily="34" charset="0"/>
              <a:buChar char="•"/>
            </a:pPr>
            <a:r>
              <a:rPr lang="en-US" sz="2000" dirty="0"/>
              <a:t>All call participants will remain on mute during the webinar.</a:t>
            </a:r>
          </a:p>
          <a:p>
            <a:pPr marL="285750" indent="-285750">
              <a:buFont typeface="Arial" panose="020B0604020202020204" pitchFamily="34" charset="0"/>
              <a:buChar char="•"/>
            </a:pPr>
            <a:r>
              <a:rPr lang="en-US" sz="2000" dirty="0">
                <a:solidFill>
                  <a:srgbClr val="C00000"/>
                </a:solidFill>
              </a:rPr>
              <a:t>Type your questions into the question box on the webinar client.</a:t>
            </a:r>
          </a:p>
          <a:p>
            <a:pPr marL="285750" indent="-285750">
              <a:buFont typeface="Arial" panose="020B0604020202020204" pitchFamily="34" charset="0"/>
              <a:buChar char="•"/>
            </a:pPr>
            <a:r>
              <a:rPr lang="en-US" sz="2000" dirty="0"/>
              <a:t>We will try to answer questions at the end of the webinar. </a:t>
            </a:r>
          </a:p>
          <a:p>
            <a:pPr marL="285750" indent="-285750">
              <a:buFont typeface="Arial" panose="020B0604020202020204" pitchFamily="34" charset="0"/>
              <a:buChar char="•"/>
            </a:pPr>
            <a:r>
              <a:rPr lang="en-US" sz="2000" dirty="0"/>
              <a:t>We will create a Q&amp;A document following the webinar and post with the meeting notes on the Collaborative Wiki: </a:t>
            </a:r>
            <a:r>
              <a:rPr lang="en-US" sz="2000" dirty="0">
                <a:hlinkClick r:id="rId2"/>
              </a:rPr>
              <a:t>http://views.cira.colostate.edu/wiki/wiki/9169</a:t>
            </a:r>
            <a:r>
              <a:rPr lang="en-US" sz="2000" dirty="0"/>
              <a:t>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06" y="1447800"/>
            <a:ext cx="3530571" cy="4249967"/>
          </a:xfrm>
          <a:prstGeom prst="rect">
            <a:avLst/>
          </a:prstGeom>
          <a:ln>
            <a:solidFill>
              <a:schemeClr val="accent2"/>
            </a:solidFill>
          </a:ln>
        </p:spPr>
      </p:pic>
      <p:sp>
        <p:nvSpPr>
          <p:cNvPr id="11" name="Title 3">
            <a:extLst>
              <a:ext uri="{FF2B5EF4-FFF2-40B4-BE49-F238E27FC236}">
                <a16:creationId xmlns:a16="http://schemas.microsoft.com/office/drawing/2014/main" id="{9F167EDA-C2FD-2544-B436-EAA026D37A80}"/>
              </a:ext>
            </a:extLst>
          </p:cNvPr>
          <p:cNvSpPr>
            <a:spLocks noGrp="1"/>
          </p:cNvSpPr>
          <p:nvPr>
            <p:ph type="title"/>
          </p:nvPr>
        </p:nvSpPr>
        <p:spPr>
          <a:xfrm>
            <a:off x="399279" y="228600"/>
            <a:ext cx="8229600" cy="1143000"/>
          </a:xfrm>
        </p:spPr>
        <p:txBody>
          <a:bodyPr>
            <a:noAutofit/>
          </a:bodyPr>
          <a:lstStyle/>
          <a:p>
            <a:r>
              <a:rPr lang="en-US" sz="3600" dirty="0"/>
              <a:t>Webinar Ground Rules: Questions?</a:t>
            </a:r>
          </a:p>
        </p:txBody>
      </p:sp>
      <p:cxnSp>
        <p:nvCxnSpPr>
          <p:cNvPr id="4" name="Straight Arrow Connector 3">
            <a:extLst>
              <a:ext uri="{FF2B5EF4-FFF2-40B4-BE49-F238E27FC236}">
                <a16:creationId xmlns:a16="http://schemas.microsoft.com/office/drawing/2014/main" id="{D7BC852E-98E5-1D4D-A754-91F595CB30C8}"/>
              </a:ext>
            </a:extLst>
          </p:cNvPr>
          <p:cNvCxnSpPr/>
          <p:nvPr/>
        </p:nvCxnSpPr>
        <p:spPr>
          <a:xfrm flipH="1">
            <a:off x="2514600" y="3200400"/>
            <a:ext cx="1676400" cy="1219200"/>
          </a:xfrm>
          <a:prstGeom prst="straightConnector1">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E2FAB815-98F0-3C49-9646-3A7FE6FD01E6}"/>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1158901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740152"/>
            <a:ext cx="8784432" cy="3322316"/>
          </a:xfrm>
        </p:spPr>
        <p:txBody>
          <a:bodyPr>
            <a:normAutofit fontScale="92500" lnSpcReduction="20000"/>
          </a:bodyPr>
          <a:lstStyle/>
          <a:p>
            <a:r>
              <a:rPr lang="en-US" sz="2800" b="1" u="sng" dirty="0"/>
              <a:t>Co-leads</a:t>
            </a:r>
            <a:r>
              <a:rPr lang="en-US" sz="2800" dirty="0"/>
              <a:t>: </a:t>
            </a:r>
            <a:r>
              <a:rPr lang="en-US" sz="2600" dirty="0"/>
              <a:t>Julie McDill (MARAMA), Alison Eyth (EPA OAQPS)</a:t>
            </a:r>
          </a:p>
          <a:p>
            <a:pPr marL="109728" indent="0">
              <a:buNone/>
            </a:pPr>
            <a:endParaRPr lang="en-US" sz="2600" dirty="0"/>
          </a:p>
          <a:p>
            <a:r>
              <a:rPr lang="en-US" sz="2800" b="1" u="sng" dirty="0"/>
              <a:t>Schedule</a:t>
            </a:r>
            <a:r>
              <a:rPr lang="en-US" sz="2800" dirty="0"/>
              <a:t>: </a:t>
            </a:r>
            <a:r>
              <a:rPr lang="en-US" sz="2400" dirty="0"/>
              <a:t>Calls 3</a:t>
            </a:r>
            <a:r>
              <a:rPr lang="en-US" sz="2400" baseline="30000" dirty="0"/>
              <a:t>rd</a:t>
            </a:r>
            <a:r>
              <a:rPr lang="en-US" sz="2400" dirty="0"/>
              <a:t> Thursday at 2:00pm ET</a:t>
            </a:r>
          </a:p>
          <a:p>
            <a:pPr marL="109728" indent="0">
              <a:buNone/>
            </a:pPr>
            <a:endParaRPr lang="en-US" sz="2600" dirty="0"/>
          </a:p>
          <a:p>
            <a:r>
              <a:rPr lang="en-US" sz="2800" b="1" u="sng" dirty="0"/>
              <a:t>Wiki</a:t>
            </a:r>
            <a:r>
              <a:rPr lang="en-US" sz="2800" dirty="0"/>
              <a:t>: </a:t>
            </a:r>
            <a:r>
              <a:rPr lang="en-US" sz="2400" dirty="0">
                <a:hlinkClick r:id="rId3"/>
              </a:rPr>
              <a:t>http://views.cira.colostate.edu/wiki/wiki/9181</a:t>
            </a:r>
            <a:endParaRPr lang="en-US" sz="2400" dirty="0"/>
          </a:p>
          <a:p>
            <a:pPr marL="109728" indent="0">
              <a:buNone/>
            </a:pPr>
            <a:r>
              <a:rPr lang="en-US" sz="2400" dirty="0"/>
              <a:t>  </a:t>
            </a:r>
            <a:endParaRPr lang="en-US" sz="2300" dirty="0"/>
          </a:p>
          <a:p>
            <a:r>
              <a:rPr lang="en-US" sz="2800" b="1" u="sng" dirty="0"/>
              <a:t>Summary reports and maps for beta:</a:t>
            </a:r>
            <a:r>
              <a:rPr lang="en-US" sz="2800" dirty="0"/>
              <a:t> </a:t>
            </a:r>
          </a:p>
          <a:p>
            <a:pPr marL="393192" lvl="1" indent="0">
              <a:buNone/>
            </a:pPr>
            <a:r>
              <a:rPr lang="en-US" sz="2000" dirty="0">
                <a:hlinkClick r:id="rId4"/>
              </a:rPr>
              <a:t>ftp://newftp.epa.gov/Air/emismod/2016/beta/reports/onroad/</a:t>
            </a:r>
            <a:r>
              <a:rPr lang="en-US" sz="2000" dirty="0"/>
              <a:t> </a:t>
            </a:r>
          </a:p>
          <a:p>
            <a:endParaRPr lang="en-US" sz="2600"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20</a:t>
            </a:fld>
            <a:endParaRPr lang="en-US"/>
          </a:p>
        </p:txBody>
      </p:sp>
      <p:sp>
        <p:nvSpPr>
          <p:cNvPr id="4" name="Title 3"/>
          <p:cNvSpPr>
            <a:spLocks noGrp="1"/>
          </p:cNvSpPr>
          <p:nvPr>
            <p:ph type="title"/>
          </p:nvPr>
        </p:nvSpPr>
        <p:spPr>
          <a:xfrm>
            <a:off x="304800" y="587186"/>
            <a:ext cx="4953000" cy="1447800"/>
          </a:xfrm>
        </p:spPr>
        <p:txBody>
          <a:bodyPr>
            <a:noAutofit/>
          </a:bodyPr>
          <a:lstStyle/>
          <a:p>
            <a:pPr algn="ctr"/>
            <a:r>
              <a:rPr lang="en-US" sz="4400" dirty="0"/>
              <a:t>Onroad Mobile Workgroup</a:t>
            </a:r>
          </a:p>
        </p:txBody>
      </p:sp>
      <p:pic>
        <p:nvPicPr>
          <p:cNvPr id="7" name="Picture 6">
            <a:extLst>
              <a:ext uri="{FF2B5EF4-FFF2-40B4-BE49-F238E27FC236}">
                <a16:creationId xmlns:a16="http://schemas.microsoft.com/office/drawing/2014/main" id="{2D568F03-0B2D-DF47-A602-5847E61F14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2600" y="76200"/>
            <a:ext cx="3478141" cy="2469772"/>
          </a:xfrm>
          <a:prstGeom prst="rect">
            <a:avLst/>
          </a:prstGeom>
          <a:effectLst>
            <a:outerShdw blurRad="50800" dist="38100" dir="8100000" algn="tr" rotWithShape="0">
              <a:prstClr val="black">
                <a:alpha val="40000"/>
              </a:prstClr>
            </a:outerShdw>
          </a:effectLst>
        </p:spPr>
      </p:pic>
      <p:sp>
        <p:nvSpPr>
          <p:cNvPr id="8" name="Footer Placeholder 7">
            <a:extLst>
              <a:ext uri="{FF2B5EF4-FFF2-40B4-BE49-F238E27FC236}">
                <a16:creationId xmlns:a16="http://schemas.microsoft.com/office/drawing/2014/main" id="{CBEA34FC-7A30-2441-ACA9-1C1355FAF658}"/>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1736411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367" y="1266233"/>
            <a:ext cx="8914665" cy="5140456"/>
          </a:xfrm>
        </p:spPr>
        <p:txBody>
          <a:bodyPr>
            <a:noAutofit/>
          </a:bodyPr>
          <a:lstStyle/>
          <a:p>
            <a:r>
              <a:rPr lang="en-US" sz="2000" b="1" dirty="0"/>
              <a:t>Approach: </a:t>
            </a:r>
          </a:p>
          <a:p>
            <a:pPr lvl="1"/>
            <a:r>
              <a:rPr lang="en-US" sz="1600" dirty="0"/>
              <a:t>Beta emission factors output from MOVES2014a and compatible with 2014NEIv2 inputs but run for 2016, 2023, and 2028 </a:t>
            </a:r>
          </a:p>
          <a:p>
            <a:pPr lvl="1"/>
            <a:r>
              <a:rPr lang="en-US" sz="1600" dirty="0"/>
              <a:t>For beta, states provided base and future year activity data; for non-submitting states, activity data projected from 2014NEIv2 to 2016, 2023, 2028</a:t>
            </a:r>
          </a:p>
          <a:p>
            <a:pPr lvl="1"/>
            <a:r>
              <a:rPr lang="en-US" sz="1600" dirty="0"/>
              <a:t>Spatial surrogate updates: On-network spatial surrogates updated using 2016 data, long-haul combination truck surrogate updated using state inputs</a:t>
            </a:r>
            <a:endParaRPr lang="en-US" sz="1000" b="1" dirty="0"/>
          </a:p>
          <a:p>
            <a:r>
              <a:rPr lang="en-US" sz="2000" b="1" dirty="0"/>
              <a:t>Status:</a:t>
            </a:r>
          </a:p>
          <a:p>
            <a:pPr lvl="1"/>
            <a:r>
              <a:rPr lang="en-US" sz="1600" dirty="0"/>
              <a:t>2016 emissions are available</a:t>
            </a:r>
          </a:p>
          <a:p>
            <a:pPr lvl="1"/>
            <a:r>
              <a:rPr lang="en-US" sz="1600" dirty="0"/>
              <a:t>Activity data projections method for 2023 and 2028 being developed</a:t>
            </a:r>
          </a:p>
          <a:p>
            <a:pPr lvl="1"/>
            <a:r>
              <a:rPr lang="en-US" sz="1600" dirty="0"/>
              <a:t>2023 and 2028 emissions coming soon</a:t>
            </a:r>
            <a:endParaRPr lang="en-US" sz="1000" b="1" dirty="0"/>
          </a:p>
          <a:p>
            <a:r>
              <a:rPr lang="en-US" sz="2000" b="1" dirty="0"/>
              <a:t>Milestones:</a:t>
            </a:r>
          </a:p>
          <a:p>
            <a:pPr lvl="1"/>
            <a:r>
              <a:rPr lang="en-US" sz="1600" dirty="0"/>
              <a:t>Release 2016 data this week</a:t>
            </a:r>
          </a:p>
          <a:p>
            <a:pPr lvl="1"/>
            <a:r>
              <a:rPr lang="en-US" sz="1600" dirty="0"/>
              <a:t>Develop and quality assure 2023 and 2028 data by end of October</a:t>
            </a:r>
          </a:p>
          <a:p>
            <a:pPr lvl="1"/>
            <a:r>
              <a:rPr lang="en-US" sz="1600" dirty="0"/>
              <a:t>V1.0 will use emission factors based on updated age distributions and populations and be available late 2018/early 2019</a:t>
            </a:r>
          </a:p>
          <a:p>
            <a:pPr lvl="1"/>
            <a:endParaRPr lang="en-US" sz="1600"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21</a:t>
            </a:fld>
            <a:endParaRPr lang="en-US"/>
          </a:p>
        </p:txBody>
      </p:sp>
      <p:sp>
        <p:nvSpPr>
          <p:cNvPr id="7" name="Title 3">
            <a:extLst>
              <a:ext uri="{FF2B5EF4-FFF2-40B4-BE49-F238E27FC236}">
                <a16:creationId xmlns:a16="http://schemas.microsoft.com/office/drawing/2014/main" id="{818362BB-024D-4645-B407-10B9F9A6CE42}"/>
              </a:ext>
            </a:extLst>
          </p:cNvPr>
          <p:cNvSpPr>
            <a:spLocks noGrp="1"/>
          </p:cNvSpPr>
          <p:nvPr>
            <p:ph type="title"/>
          </p:nvPr>
        </p:nvSpPr>
        <p:spPr>
          <a:xfrm>
            <a:off x="457200" y="274638"/>
            <a:ext cx="8229600" cy="1143000"/>
          </a:xfrm>
        </p:spPr>
        <p:txBody>
          <a:bodyPr>
            <a:noAutofit/>
          </a:bodyPr>
          <a:lstStyle/>
          <a:p>
            <a:r>
              <a:rPr lang="en-US" sz="4400" dirty="0"/>
              <a:t>Onroad Mobile Workgroup</a:t>
            </a:r>
          </a:p>
        </p:txBody>
      </p:sp>
      <p:sp>
        <p:nvSpPr>
          <p:cNvPr id="4" name="Footer Placeholder 3">
            <a:extLst>
              <a:ext uri="{FF2B5EF4-FFF2-40B4-BE49-F238E27FC236}">
                <a16:creationId xmlns:a16="http://schemas.microsoft.com/office/drawing/2014/main" id="{015C1F4C-9DB9-3E46-804C-5DC271FA1485}"/>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2900586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A90E67-78DD-4396-AEB4-2D5137FA0883}"/>
              </a:ext>
            </a:extLst>
          </p:cNvPr>
          <p:cNvSpPr>
            <a:spLocks noGrp="1"/>
          </p:cNvSpPr>
          <p:nvPr>
            <p:ph type="sldNum" sz="quarter" idx="12"/>
          </p:nvPr>
        </p:nvSpPr>
        <p:spPr/>
        <p:txBody>
          <a:bodyPr/>
          <a:lstStyle/>
          <a:p>
            <a:fld id="{61C894BD-DCE2-4A96-A9AF-225BBEAC2A40}" type="slidenum">
              <a:rPr lang="en-US" smtClean="0"/>
              <a:pPr/>
              <a:t>22</a:t>
            </a:fld>
            <a:endParaRPr lang="en-US"/>
          </a:p>
        </p:txBody>
      </p:sp>
      <p:sp>
        <p:nvSpPr>
          <p:cNvPr id="5" name="Title 4">
            <a:extLst>
              <a:ext uri="{FF2B5EF4-FFF2-40B4-BE49-F238E27FC236}">
                <a16:creationId xmlns:a16="http://schemas.microsoft.com/office/drawing/2014/main" id="{7BE1471D-EE49-42C8-9265-A8D831A8A296}"/>
              </a:ext>
            </a:extLst>
          </p:cNvPr>
          <p:cNvSpPr>
            <a:spLocks noGrp="1"/>
          </p:cNvSpPr>
          <p:nvPr>
            <p:ph type="title"/>
          </p:nvPr>
        </p:nvSpPr>
        <p:spPr>
          <a:xfrm>
            <a:off x="457200" y="152400"/>
            <a:ext cx="8229600" cy="1143000"/>
          </a:xfrm>
        </p:spPr>
        <p:txBody>
          <a:bodyPr>
            <a:noAutofit/>
          </a:bodyPr>
          <a:lstStyle/>
          <a:p>
            <a:r>
              <a:rPr lang="en-US" sz="3600" dirty="0"/>
              <a:t>2016 beta </a:t>
            </a:r>
            <a:r>
              <a:rPr lang="en-US" sz="3600" dirty="0" err="1"/>
              <a:t>Onroad</a:t>
            </a:r>
            <a:r>
              <a:rPr lang="en-US" sz="3600" dirty="0"/>
              <a:t> Emissions Totals</a:t>
            </a:r>
          </a:p>
        </p:txBody>
      </p:sp>
      <p:graphicFrame>
        <p:nvGraphicFramePr>
          <p:cNvPr id="7" name="Chart 6">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838119985"/>
              </p:ext>
            </p:extLst>
          </p:nvPr>
        </p:nvGraphicFramePr>
        <p:xfrm>
          <a:off x="1828800" y="1066800"/>
          <a:ext cx="4572000" cy="30937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196281E5-C382-4012-9AF4-D859D04018EA}"/>
              </a:ext>
            </a:extLst>
          </p:cNvPr>
          <p:cNvGraphicFramePr>
            <a:graphicFrameLocks noGrp="1"/>
          </p:cNvGraphicFramePr>
          <p:nvPr>
            <p:extLst>
              <p:ext uri="{D42A27DB-BD31-4B8C-83A1-F6EECF244321}">
                <p14:modId xmlns:p14="http://schemas.microsoft.com/office/powerpoint/2010/main" val="182025670"/>
              </p:ext>
            </p:extLst>
          </p:nvPr>
        </p:nvGraphicFramePr>
        <p:xfrm>
          <a:off x="762000" y="4125884"/>
          <a:ext cx="7086600" cy="2194560"/>
        </p:xfrm>
        <a:graphic>
          <a:graphicData uri="http://schemas.openxmlformats.org/drawingml/2006/table">
            <a:tbl>
              <a:tblPr>
                <a:tableStyleId>{5C22544A-7EE6-4342-B048-85BDC9FD1C3A}</a:tableStyleId>
              </a:tblPr>
              <a:tblGrid>
                <a:gridCol w="1178169">
                  <a:extLst>
                    <a:ext uri="{9D8B030D-6E8A-4147-A177-3AD203B41FA5}">
                      <a16:colId xmlns:a16="http://schemas.microsoft.com/office/drawing/2014/main" val="4088298339"/>
                    </a:ext>
                  </a:extLst>
                </a:gridCol>
                <a:gridCol w="1283677">
                  <a:extLst>
                    <a:ext uri="{9D8B030D-6E8A-4147-A177-3AD203B41FA5}">
                      <a16:colId xmlns:a16="http://schemas.microsoft.com/office/drawing/2014/main" val="983387443"/>
                    </a:ext>
                  </a:extLst>
                </a:gridCol>
                <a:gridCol w="1283677">
                  <a:extLst>
                    <a:ext uri="{9D8B030D-6E8A-4147-A177-3AD203B41FA5}">
                      <a16:colId xmlns:a16="http://schemas.microsoft.com/office/drawing/2014/main" val="3790556594"/>
                    </a:ext>
                  </a:extLst>
                </a:gridCol>
                <a:gridCol w="1283677">
                  <a:extLst>
                    <a:ext uri="{9D8B030D-6E8A-4147-A177-3AD203B41FA5}">
                      <a16:colId xmlns:a16="http://schemas.microsoft.com/office/drawing/2014/main" val="4170843406"/>
                    </a:ext>
                  </a:extLst>
                </a:gridCol>
                <a:gridCol w="1072662">
                  <a:extLst>
                    <a:ext uri="{9D8B030D-6E8A-4147-A177-3AD203B41FA5}">
                      <a16:colId xmlns:a16="http://schemas.microsoft.com/office/drawing/2014/main" val="1110298600"/>
                    </a:ext>
                  </a:extLst>
                </a:gridCol>
                <a:gridCol w="984738">
                  <a:extLst>
                    <a:ext uri="{9D8B030D-6E8A-4147-A177-3AD203B41FA5}">
                      <a16:colId xmlns:a16="http://schemas.microsoft.com/office/drawing/2014/main" val="1171814426"/>
                    </a:ext>
                  </a:extLst>
                </a:gridCol>
              </a:tblGrid>
              <a:tr h="0">
                <a:tc>
                  <a:txBody>
                    <a:bodyPr/>
                    <a:lstStyle/>
                    <a:p>
                      <a:pPr algn="l" fontAlgn="b"/>
                      <a:r>
                        <a:rPr lang="en-US" sz="1400" u="none" strike="noStrike" dirty="0">
                          <a:effectLst/>
                        </a:rPr>
                        <a:t>Pollutant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2014v2</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2016fd alpha</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2016ff beta</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2016 beta- 2014v2</a:t>
                      </a:r>
                      <a:br>
                        <a:rPr lang="en-US" sz="1400" u="none" strike="noStrike" dirty="0">
                          <a:effectLst/>
                        </a:rPr>
                      </a:br>
                      <a:r>
                        <a:rPr lang="en-US" sz="1400" u="none" strike="noStrike" dirty="0">
                          <a:effectLst/>
                        </a:rPr>
                        <a:t>% change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2016 alpha-beta</a:t>
                      </a:r>
                      <a:br>
                        <a:rPr lang="en-US" sz="1400" u="none" strike="noStrike" dirty="0">
                          <a:effectLst/>
                        </a:rPr>
                      </a:br>
                      <a:r>
                        <a:rPr lang="en-US" sz="1400" u="none" strike="noStrike" dirty="0">
                          <a:effectLst/>
                        </a:rPr>
                        <a:t>% change</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33472387"/>
                  </a:ext>
                </a:extLst>
              </a:tr>
              <a:tr h="175260">
                <a:tc>
                  <a:txBody>
                    <a:bodyPr/>
                    <a:lstStyle/>
                    <a:p>
                      <a:pPr algn="l" fontAlgn="b"/>
                      <a:r>
                        <a:rPr lang="en-US" sz="1400" u="none" strike="noStrike">
                          <a:effectLst/>
                        </a:rPr>
                        <a:t>NH3</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107,684</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101,230</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100,841</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-0.4%</a:t>
                      </a:r>
                      <a:endParaRPr lang="en-US"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76821494"/>
                  </a:ext>
                </a:extLst>
              </a:tr>
              <a:tr h="175260">
                <a:tc>
                  <a:txBody>
                    <a:bodyPr/>
                    <a:lstStyle/>
                    <a:p>
                      <a:pPr algn="l" fontAlgn="b"/>
                      <a:r>
                        <a:rPr lang="en-US" sz="1400" u="none" strike="noStrike">
                          <a:effectLst/>
                        </a:rPr>
                        <a:t>NOX</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4,835,396</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4,045,836</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4,057,272</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-16%</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0.3%</a:t>
                      </a:r>
                      <a:endParaRPr lang="en-US"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81225968"/>
                  </a:ext>
                </a:extLst>
              </a:tr>
              <a:tr h="175260">
                <a:tc>
                  <a:txBody>
                    <a:bodyPr/>
                    <a:lstStyle/>
                    <a:p>
                      <a:pPr algn="l" fontAlgn="b"/>
                      <a:r>
                        <a:rPr lang="en-US" sz="1400" u="none" strike="noStrike">
                          <a:effectLst/>
                        </a:rPr>
                        <a:t>PM10</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301,467</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272,855</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272,879</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-9%</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dirty="0">
                          <a:effectLst/>
                        </a:rPr>
                        <a:t>0.0%</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70068745"/>
                  </a:ext>
                </a:extLst>
              </a:tr>
              <a:tr h="175260">
                <a:tc>
                  <a:txBody>
                    <a:bodyPr/>
                    <a:lstStyle/>
                    <a:p>
                      <a:pPr algn="l" fontAlgn="b"/>
                      <a:r>
                        <a:rPr lang="en-US" sz="1400" u="none" strike="noStrike">
                          <a:effectLst/>
                        </a:rPr>
                        <a:t>PM2_5</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161,732</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130,263</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130,663</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-19%</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0.3%</a:t>
                      </a:r>
                      <a:endParaRPr lang="en-US"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67252991"/>
                  </a:ext>
                </a:extLst>
              </a:tr>
              <a:tr h="175260">
                <a:tc>
                  <a:txBody>
                    <a:bodyPr/>
                    <a:lstStyle/>
                    <a:p>
                      <a:pPr algn="l" fontAlgn="b"/>
                      <a:r>
                        <a:rPr lang="en-US" sz="1400" u="none" strike="noStrike">
                          <a:effectLst/>
                        </a:rPr>
                        <a:t>SO2</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28,094</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27,356</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27,262</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dirty="0">
                          <a:effectLst/>
                        </a:rPr>
                        <a:t>-0.3%</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99461896"/>
                  </a:ext>
                </a:extLst>
              </a:tr>
              <a:tr h="175260">
                <a:tc>
                  <a:txBody>
                    <a:bodyPr/>
                    <a:lstStyle/>
                    <a:p>
                      <a:pPr algn="l" fontAlgn="b"/>
                      <a:r>
                        <a:rPr lang="en-US" sz="1400" u="none" strike="noStrike">
                          <a:effectLst/>
                        </a:rPr>
                        <a:t>VOC</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2,346,620</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1,961,995</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1,950,603</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-17%</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dirty="0">
                          <a:effectLst/>
                        </a:rPr>
                        <a:t>-0.6%</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36659597"/>
                  </a:ext>
                </a:extLst>
              </a:tr>
              <a:tr h="175260">
                <a:tc>
                  <a:txBody>
                    <a:bodyPr/>
                    <a:lstStyle/>
                    <a:p>
                      <a:pPr algn="l" fontAlgn="b"/>
                      <a:r>
                        <a:rPr lang="en-US" sz="1400" u="none" strike="noStrike">
                          <a:effectLst/>
                        </a:rPr>
                        <a:t>CO</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24,141,986</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20,446,327</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20,345,829</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-16%</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dirty="0">
                          <a:effectLst/>
                        </a:rPr>
                        <a:t>-0.5%</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03909613"/>
                  </a:ext>
                </a:extLst>
              </a:tr>
            </a:tbl>
          </a:graphicData>
        </a:graphic>
      </p:graphicFrame>
      <p:sp>
        <p:nvSpPr>
          <p:cNvPr id="2" name="TextBox 1">
            <a:extLst>
              <a:ext uri="{FF2B5EF4-FFF2-40B4-BE49-F238E27FC236}">
                <a16:creationId xmlns:a16="http://schemas.microsoft.com/office/drawing/2014/main" id="{8E571562-0612-1D42-80DB-B99181117395}"/>
              </a:ext>
            </a:extLst>
          </p:cNvPr>
          <p:cNvSpPr txBox="1"/>
          <p:nvPr/>
        </p:nvSpPr>
        <p:spPr>
          <a:xfrm>
            <a:off x="981552" y="6407948"/>
            <a:ext cx="6486048" cy="338554"/>
          </a:xfrm>
          <a:prstGeom prst="rect">
            <a:avLst/>
          </a:prstGeom>
          <a:solidFill>
            <a:schemeClr val="bg1"/>
          </a:solidFill>
          <a:ln>
            <a:solidFill>
              <a:schemeClr val="accent1">
                <a:lumMod val="20000"/>
                <a:lumOff val="80000"/>
              </a:schemeClr>
            </a:solidFill>
          </a:ln>
        </p:spPr>
        <p:txBody>
          <a:bodyPr wrap="square" rtlCol="0">
            <a:spAutoFit/>
          </a:bodyPr>
          <a:lstStyle/>
          <a:p>
            <a:r>
              <a:rPr lang="en-US" sz="1600" dirty="0"/>
              <a:t>Credit: US EPA OAQPS, Emission Inventory and Analysis Group</a:t>
            </a:r>
          </a:p>
        </p:txBody>
      </p:sp>
      <p:sp>
        <p:nvSpPr>
          <p:cNvPr id="6" name="Footer Placeholder 5">
            <a:extLst>
              <a:ext uri="{FF2B5EF4-FFF2-40B4-BE49-F238E27FC236}">
                <a16:creationId xmlns:a16="http://schemas.microsoft.com/office/drawing/2014/main" id="{AB9CA0F2-139A-0D49-A886-DB0F7E14581A}"/>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3888406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3270F64-4B33-4031-8AAE-AB6E2F55EF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455" y="1271088"/>
            <a:ext cx="8169345" cy="5072062"/>
          </a:xfrm>
        </p:spPr>
      </p:pic>
      <p:sp>
        <p:nvSpPr>
          <p:cNvPr id="4" name="Slide Number Placeholder 3">
            <a:extLst>
              <a:ext uri="{FF2B5EF4-FFF2-40B4-BE49-F238E27FC236}">
                <a16:creationId xmlns:a16="http://schemas.microsoft.com/office/drawing/2014/main" id="{51E40494-CA88-447B-A544-8C4E83D2E59D}"/>
              </a:ext>
            </a:extLst>
          </p:cNvPr>
          <p:cNvSpPr>
            <a:spLocks noGrp="1"/>
          </p:cNvSpPr>
          <p:nvPr>
            <p:ph type="sldNum" sz="quarter" idx="12"/>
          </p:nvPr>
        </p:nvSpPr>
        <p:spPr/>
        <p:txBody>
          <a:bodyPr/>
          <a:lstStyle/>
          <a:p>
            <a:fld id="{61C894BD-DCE2-4A96-A9AF-225BBEAC2A40}" type="slidenum">
              <a:rPr lang="en-US" smtClean="0"/>
              <a:pPr/>
              <a:t>23</a:t>
            </a:fld>
            <a:endParaRPr lang="en-US"/>
          </a:p>
        </p:txBody>
      </p:sp>
      <p:sp>
        <p:nvSpPr>
          <p:cNvPr id="5" name="Title 4">
            <a:extLst>
              <a:ext uri="{FF2B5EF4-FFF2-40B4-BE49-F238E27FC236}">
                <a16:creationId xmlns:a16="http://schemas.microsoft.com/office/drawing/2014/main" id="{BAD970DD-1624-4376-908C-DC7DDFDA15B8}"/>
              </a:ext>
            </a:extLst>
          </p:cNvPr>
          <p:cNvSpPr>
            <a:spLocks noGrp="1"/>
          </p:cNvSpPr>
          <p:nvPr>
            <p:ph type="title"/>
          </p:nvPr>
        </p:nvSpPr>
        <p:spPr/>
        <p:txBody>
          <a:bodyPr/>
          <a:lstStyle/>
          <a:p>
            <a:r>
              <a:rPr lang="en-US" dirty="0"/>
              <a:t>Total 2016 beta Onroad NOx</a:t>
            </a:r>
          </a:p>
        </p:txBody>
      </p:sp>
      <p:sp>
        <p:nvSpPr>
          <p:cNvPr id="6" name="TextBox 5">
            <a:extLst>
              <a:ext uri="{FF2B5EF4-FFF2-40B4-BE49-F238E27FC236}">
                <a16:creationId xmlns:a16="http://schemas.microsoft.com/office/drawing/2014/main" id="{7EAB3AB8-2A5B-9E42-A223-720F8DAF915E}"/>
              </a:ext>
            </a:extLst>
          </p:cNvPr>
          <p:cNvSpPr txBox="1"/>
          <p:nvPr/>
        </p:nvSpPr>
        <p:spPr>
          <a:xfrm>
            <a:off x="981552" y="6407948"/>
            <a:ext cx="6486048" cy="338554"/>
          </a:xfrm>
          <a:prstGeom prst="rect">
            <a:avLst/>
          </a:prstGeom>
          <a:solidFill>
            <a:schemeClr val="bg1"/>
          </a:solidFill>
          <a:ln>
            <a:solidFill>
              <a:schemeClr val="accent1">
                <a:lumMod val="20000"/>
                <a:lumOff val="80000"/>
              </a:schemeClr>
            </a:solidFill>
          </a:ln>
        </p:spPr>
        <p:txBody>
          <a:bodyPr wrap="square" rtlCol="0">
            <a:spAutoFit/>
          </a:bodyPr>
          <a:lstStyle/>
          <a:p>
            <a:r>
              <a:rPr lang="en-US" sz="1600" dirty="0"/>
              <a:t>Credit: US EPA OAQPS, Emission Inventory and Analysis Group</a:t>
            </a:r>
          </a:p>
        </p:txBody>
      </p:sp>
      <p:sp>
        <p:nvSpPr>
          <p:cNvPr id="2" name="Footer Placeholder 1">
            <a:extLst>
              <a:ext uri="{FF2B5EF4-FFF2-40B4-BE49-F238E27FC236}">
                <a16:creationId xmlns:a16="http://schemas.microsoft.com/office/drawing/2014/main" id="{468C1ACD-1821-7148-B432-3A998B01F089}"/>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931853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EDD2515-8385-4268-942F-53DF88C276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5153" y="1173356"/>
            <a:ext cx="8424047" cy="5075044"/>
          </a:xfrm>
        </p:spPr>
      </p:pic>
      <p:sp>
        <p:nvSpPr>
          <p:cNvPr id="4" name="Slide Number Placeholder 3">
            <a:extLst>
              <a:ext uri="{FF2B5EF4-FFF2-40B4-BE49-F238E27FC236}">
                <a16:creationId xmlns:a16="http://schemas.microsoft.com/office/drawing/2014/main" id="{63180487-3A0B-4141-ACB4-EBF1ECCE5E23}"/>
              </a:ext>
            </a:extLst>
          </p:cNvPr>
          <p:cNvSpPr>
            <a:spLocks noGrp="1"/>
          </p:cNvSpPr>
          <p:nvPr>
            <p:ph type="sldNum" sz="quarter" idx="12"/>
          </p:nvPr>
        </p:nvSpPr>
        <p:spPr/>
        <p:txBody>
          <a:bodyPr/>
          <a:lstStyle/>
          <a:p>
            <a:fld id="{61C894BD-DCE2-4A96-A9AF-225BBEAC2A40}" type="slidenum">
              <a:rPr lang="en-US" smtClean="0"/>
              <a:pPr/>
              <a:t>24</a:t>
            </a:fld>
            <a:endParaRPr lang="en-US"/>
          </a:p>
        </p:txBody>
      </p:sp>
      <p:sp>
        <p:nvSpPr>
          <p:cNvPr id="5" name="Title 4">
            <a:extLst>
              <a:ext uri="{FF2B5EF4-FFF2-40B4-BE49-F238E27FC236}">
                <a16:creationId xmlns:a16="http://schemas.microsoft.com/office/drawing/2014/main" id="{48D4342B-16B0-4BAD-AA2E-6020EB21F735}"/>
              </a:ext>
            </a:extLst>
          </p:cNvPr>
          <p:cNvSpPr>
            <a:spLocks noGrp="1"/>
          </p:cNvSpPr>
          <p:nvPr>
            <p:ph type="title"/>
          </p:nvPr>
        </p:nvSpPr>
        <p:spPr>
          <a:xfrm>
            <a:off x="417672" y="152400"/>
            <a:ext cx="8229600" cy="1143000"/>
          </a:xfrm>
        </p:spPr>
        <p:txBody>
          <a:bodyPr/>
          <a:lstStyle/>
          <a:p>
            <a:r>
              <a:rPr lang="en-US" dirty="0"/>
              <a:t>Surrogate Update: On-network</a:t>
            </a:r>
          </a:p>
        </p:txBody>
      </p:sp>
      <p:sp>
        <p:nvSpPr>
          <p:cNvPr id="6" name="TextBox 5">
            <a:extLst>
              <a:ext uri="{FF2B5EF4-FFF2-40B4-BE49-F238E27FC236}">
                <a16:creationId xmlns:a16="http://schemas.microsoft.com/office/drawing/2014/main" id="{6E856A76-C8A7-F649-A119-751CFA8121E7}"/>
              </a:ext>
            </a:extLst>
          </p:cNvPr>
          <p:cNvSpPr txBox="1"/>
          <p:nvPr/>
        </p:nvSpPr>
        <p:spPr>
          <a:xfrm>
            <a:off x="981552" y="6407948"/>
            <a:ext cx="6486048" cy="338554"/>
          </a:xfrm>
          <a:prstGeom prst="rect">
            <a:avLst/>
          </a:prstGeom>
          <a:solidFill>
            <a:schemeClr val="bg1"/>
          </a:solidFill>
          <a:ln>
            <a:solidFill>
              <a:schemeClr val="accent1">
                <a:lumMod val="20000"/>
                <a:lumOff val="80000"/>
              </a:schemeClr>
            </a:solidFill>
          </a:ln>
        </p:spPr>
        <p:txBody>
          <a:bodyPr wrap="square" rtlCol="0">
            <a:spAutoFit/>
          </a:bodyPr>
          <a:lstStyle/>
          <a:p>
            <a:r>
              <a:rPr lang="en-US" sz="1600" dirty="0"/>
              <a:t>Credit: US EPA OAQPS, Emission Inventory and Analysis Group</a:t>
            </a:r>
          </a:p>
        </p:txBody>
      </p:sp>
      <p:sp>
        <p:nvSpPr>
          <p:cNvPr id="2" name="Footer Placeholder 1">
            <a:extLst>
              <a:ext uri="{FF2B5EF4-FFF2-40B4-BE49-F238E27FC236}">
                <a16:creationId xmlns:a16="http://schemas.microsoft.com/office/drawing/2014/main" id="{DC1D1ED7-B3EC-8D40-A5E0-71F9B536EE8F}"/>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2907617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37EA4D-4805-488A-BF6D-DA5DBB2CCE4D}"/>
              </a:ext>
            </a:extLst>
          </p:cNvPr>
          <p:cNvSpPr>
            <a:spLocks noGrp="1"/>
          </p:cNvSpPr>
          <p:nvPr>
            <p:ph type="sldNum" sz="quarter" idx="12"/>
          </p:nvPr>
        </p:nvSpPr>
        <p:spPr/>
        <p:txBody>
          <a:bodyPr/>
          <a:lstStyle/>
          <a:p>
            <a:fld id="{61C894BD-DCE2-4A96-A9AF-225BBEAC2A40}" type="slidenum">
              <a:rPr lang="en-US" smtClean="0"/>
              <a:pPr/>
              <a:t>25</a:t>
            </a:fld>
            <a:endParaRPr lang="en-US"/>
          </a:p>
        </p:txBody>
      </p:sp>
      <p:sp>
        <p:nvSpPr>
          <p:cNvPr id="4" name="Title 3">
            <a:extLst>
              <a:ext uri="{FF2B5EF4-FFF2-40B4-BE49-F238E27FC236}">
                <a16:creationId xmlns:a16="http://schemas.microsoft.com/office/drawing/2014/main" id="{F20BAB31-D7CE-41B5-99AA-275D6F8B2FBB}"/>
              </a:ext>
            </a:extLst>
          </p:cNvPr>
          <p:cNvSpPr>
            <a:spLocks noGrp="1"/>
          </p:cNvSpPr>
          <p:nvPr>
            <p:ph type="title"/>
          </p:nvPr>
        </p:nvSpPr>
        <p:spPr/>
        <p:txBody>
          <a:bodyPr>
            <a:normAutofit fontScale="90000"/>
          </a:bodyPr>
          <a:lstStyle/>
          <a:p>
            <a:r>
              <a:rPr lang="en-US" dirty="0"/>
              <a:t>2016 beta Hoteling Surrogate and Emissions</a:t>
            </a:r>
          </a:p>
        </p:txBody>
      </p:sp>
      <p:pic>
        <p:nvPicPr>
          <p:cNvPr id="6" name="Content Placeholder 6">
            <a:extLst>
              <a:ext uri="{FF2B5EF4-FFF2-40B4-BE49-F238E27FC236}">
                <a16:creationId xmlns:a16="http://schemas.microsoft.com/office/drawing/2014/main" id="{A08C93CC-53C1-4EAC-89FB-57828E1D8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6786" y="892914"/>
            <a:ext cx="5313366" cy="3201022"/>
          </a:xfrm>
          <a:prstGeom prst="rect">
            <a:avLst/>
          </a:prstGeom>
        </p:spPr>
      </p:pic>
      <p:pic>
        <p:nvPicPr>
          <p:cNvPr id="5" name="Content Placeholder 6">
            <a:extLst>
              <a:ext uri="{FF2B5EF4-FFF2-40B4-BE49-F238E27FC236}">
                <a16:creationId xmlns:a16="http://schemas.microsoft.com/office/drawing/2014/main" id="{B626DA54-4B78-45D6-8FA5-5A53EF601EE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3575964"/>
            <a:ext cx="5075191" cy="3197109"/>
          </a:xfrm>
        </p:spPr>
      </p:pic>
      <p:sp>
        <p:nvSpPr>
          <p:cNvPr id="2" name="Footer Placeholder 1">
            <a:extLst>
              <a:ext uri="{FF2B5EF4-FFF2-40B4-BE49-F238E27FC236}">
                <a16:creationId xmlns:a16="http://schemas.microsoft.com/office/drawing/2014/main" id="{315FF9E7-E7B6-AF4D-8044-34E322B1335B}"/>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3406042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514600"/>
            <a:ext cx="8784432" cy="3624068"/>
          </a:xfrm>
        </p:spPr>
        <p:txBody>
          <a:bodyPr>
            <a:normAutofit fontScale="85000" lnSpcReduction="10000"/>
          </a:bodyPr>
          <a:lstStyle/>
          <a:p>
            <a:r>
              <a:rPr lang="en-US" sz="2800" b="1" u="sng" dirty="0"/>
              <a:t>Co-leads</a:t>
            </a:r>
            <a:r>
              <a:rPr lang="en-US" sz="2800" dirty="0"/>
              <a:t>: </a:t>
            </a:r>
            <a:r>
              <a:rPr lang="en-US" sz="2600" dirty="0"/>
              <a:t>Rebecca Simpson (Colorado Department of Public Health and Environment), Sarah Roberts (EPA OTAQ)</a:t>
            </a:r>
          </a:p>
          <a:p>
            <a:pPr marL="109728" indent="0">
              <a:buNone/>
            </a:pPr>
            <a:endParaRPr lang="en-US" sz="2600" dirty="0"/>
          </a:p>
          <a:p>
            <a:r>
              <a:rPr lang="en-US" sz="2800" b="1" u="sng" dirty="0"/>
              <a:t>Schedule</a:t>
            </a:r>
            <a:r>
              <a:rPr lang="en-US" sz="2800" dirty="0"/>
              <a:t>: </a:t>
            </a:r>
            <a:r>
              <a:rPr lang="en-US" sz="2600" dirty="0"/>
              <a:t>Calls on 4</a:t>
            </a:r>
            <a:r>
              <a:rPr lang="en-US" sz="2600" baseline="30000" dirty="0"/>
              <a:t>th</a:t>
            </a:r>
            <a:r>
              <a:rPr lang="en-US" sz="2600" dirty="0"/>
              <a:t> Thursday at 3:30pm Eastern</a:t>
            </a:r>
          </a:p>
          <a:p>
            <a:pPr marL="109728" indent="0">
              <a:buNone/>
            </a:pPr>
            <a:endParaRPr lang="en-US" sz="2600" dirty="0"/>
          </a:p>
          <a:p>
            <a:r>
              <a:rPr lang="en-US" sz="2800" b="1" u="sng" dirty="0"/>
              <a:t>Wiki</a:t>
            </a:r>
            <a:r>
              <a:rPr lang="en-US" sz="2800" dirty="0"/>
              <a:t>: </a:t>
            </a:r>
            <a:r>
              <a:rPr lang="en-US" sz="2300" dirty="0">
                <a:hlinkClick r:id="rId2"/>
              </a:rPr>
              <a:t>http://views.cira.colostate.edu/wiki/wiki/9179</a:t>
            </a:r>
            <a:endParaRPr lang="en-US" sz="2300" dirty="0"/>
          </a:p>
          <a:p>
            <a:pPr marL="109728" indent="0">
              <a:buNone/>
            </a:pPr>
            <a:endParaRPr lang="en-US" sz="2300" dirty="0"/>
          </a:p>
          <a:p>
            <a:r>
              <a:rPr lang="en-US" sz="2800" b="1" u="sng" dirty="0"/>
              <a:t>Status of the 2016 Beta Inventory:</a:t>
            </a:r>
            <a:r>
              <a:rPr lang="en-US" sz="2800" dirty="0"/>
              <a:t> newly-released </a:t>
            </a:r>
            <a:r>
              <a:rPr lang="en-US" sz="2600" dirty="0"/>
              <a:t>MOVES2014b will be used to generate the beta nonroad inventory and projections. </a:t>
            </a:r>
          </a:p>
        </p:txBody>
      </p:sp>
      <p:sp>
        <p:nvSpPr>
          <p:cNvPr id="3" name="Slide Number Placeholder 2"/>
          <p:cNvSpPr>
            <a:spLocks noGrp="1"/>
          </p:cNvSpPr>
          <p:nvPr>
            <p:ph type="sldNum" sz="quarter" idx="12"/>
          </p:nvPr>
        </p:nvSpPr>
        <p:spPr/>
        <p:txBody>
          <a:bodyPr/>
          <a:lstStyle/>
          <a:p>
            <a:fld id="{61C894BD-DCE2-4A96-A9AF-225BBEAC2A40}" type="slidenum">
              <a:rPr lang="en-US" smtClean="0"/>
              <a:pPr/>
              <a:t>26</a:t>
            </a:fld>
            <a:endParaRPr lang="en-US"/>
          </a:p>
        </p:txBody>
      </p:sp>
      <p:sp>
        <p:nvSpPr>
          <p:cNvPr id="4" name="Title 3"/>
          <p:cNvSpPr>
            <a:spLocks noGrp="1"/>
          </p:cNvSpPr>
          <p:nvPr>
            <p:ph type="title"/>
          </p:nvPr>
        </p:nvSpPr>
        <p:spPr>
          <a:xfrm>
            <a:off x="381000" y="439440"/>
            <a:ext cx="4953000" cy="1559520"/>
          </a:xfrm>
        </p:spPr>
        <p:txBody>
          <a:bodyPr>
            <a:noAutofit/>
          </a:bodyPr>
          <a:lstStyle/>
          <a:p>
            <a:pPr algn="ctr"/>
            <a:r>
              <a:rPr lang="en-US" sz="4400" dirty="0"/>
              <a:t>Nonroad Mobile Workgroup</a:t>
            </a:r>
          </a:p>
        </p:txBody>
      </p:sp>
      <p:pic>
        <p:nvPicPr>
          <p:cNvPr id="7" name="Picture 6">
            <a:extLst>
              <a:ext uri="{FF2B5EF4-FFF2-40B4-BE49-F238E27FC236}">
                <a16:creationId xmlns:a16="http://schemas.microsoft.com/office/drawing/2014/main" id="{5082EAFD-57BF-604B-A2B9-297B4F273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5810" y="76200"/>
            <a:ext cx="3457222" cy="2286000"/>
          </a:xfrm>
          <a:prstGeom prst="rect">
            <a:avLst/>
          </a:prstGeom>
          <a:effectLst>
            <a:outerShdw blurRad="50800" dist="38100" dir="8100000" algn="tr" rotWithShape="0">
              <a:prstClr val="black">
                <a:alpha val="40000"/>
              </a:prstClr>
            </a:outerShdw>
          </a:effectLst>
        </p:spPr>
      </p:pic>
      <p:sp>
        <p:nvSpPr>
          <p:cNvPr id="8" name="Footer Placeholder 7">
            <a:extLst>
              <a:ext uri="{FF2B5EF4-FFF2-40B4-BE49-F238E27FC236}">
                <a16:creationId xmlns:a16="http://schemas.microsoft.com/office/drawing/2014/main" id="{A76CCB36-E435-B044-83A6-500FE84FBFB2}"/>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397848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1246" y="1412744"/>
            <a:ext cx="8731785" cy="5140456"/>
          </a:xfrm>
        </p:spPr>
        <p:txBody>
          <a:bodyPr>
            <a:noAutofit/>
          </a:bodyPr>
          <a:lstStyle/>
          <a:p>
            <a:r>
              <a:rPr lang="en-US" sz="2000" b="1" dirty="0"/>
              <a:t>Approach: </a:t>
            </a:r>
            <a:r>
              <a:rPr lang="en-US" sz="2000" dirty="0"/>
              <a:t>EPA running MOVES2014b for the 2016 beta inventory and projections. Work group consensus to </a:t>
            </a:r>
            <a:r>
              <a:rPr lang="en-US" sz="2000" b="1" dirty="0"/>
              <a:t>not</a:t>
            </a:r>
            <a:r>
              <a:rPr lang="en-US" sz="2000" dirty="0"/>
              <a:t> include state-supplied data in the beta inventory, so that states can have the opportunity to review updated nonroad model defaults. </a:t>
            </a:r>
          </a:p>
          <a:p>
            <a:endParaRPr lang="en-US" sz="2000" b="1" dirty="0"/>
          </a:p>
          <a:p>
            <a:r>
              <a:rPr lang="en-US" sz="2000" b="1" dirty="0"/>
              <a:t>Status: </a:t>
            </a:r>
            <a:r>
              <a:rPr lang="en-US" sz="2000" dirty="0"/>
              <a:t>MOVES2014b was released August 28</a:t>
            </a:r>
            <a:r>
              <a:rPr lang="en-US" sz="2000" baseline="30000" dirty="0"/>
              <a:t>th</a:t>
            </a:r>
            <a:r>
              <a:rPr lang="en-US" sz="2000" dirty="0"/>
              <a:t>; model runs initiated this week. Work group concurrently working on updating the surrogate data used to allocate national- and state-level equipment populations to counties.</a:t>
            </a:r>
          </a:p>
          <a:p>
            <a:pPr marL="109728" indent="0">
              <a:buNone/>
            </a:pPr>
            <a:endParaRPr lang="en-US" sz="2000" b="1" dirty="0"/>
          </a:p>
          <a:p>
            <a:r>
              <a:rPr lang="en-US" sz="2000" b="1" dirty="0"/>
              <a:t>Milestones: </a:t>
            </a:r>
            <a:r>
              <a:rPr lang="en-US" sz="2000" dirty="0"/>
              <a:t>aiming to release 2016 nonroad beta inventory and projections in October. Updated geographic surrogates for v1 complete by January 2019.</a:t>
            </a:r>
          </a:p>
        </p:txBody>
      </p:sp>
      <p:sp>
        <p:nvSpPr>
          <p:cNvPr id="3" name="Slide Number Placeholder 2"/>
          <p:cNvSpPr>
            <a:spLocks noGrp="1"/>
          </p:cNvSpPr>
          <p:nvPr>
            <p:ph type="sldNum" sz="quarter" idx="12"/>
          </p:nvPr>
        </p:nvSpPr>
        <p:spPr/>
        <p:txBody>
          <a:bodyPr/>
          <a:lstStyle/>
          <a:p>
            <a:fld id="{61C894BD-DCE2-4A96-A9AF-225BBEAC2A40}" type="slidenum">
              <a:rPr lang="en-US" smtClean="0"/>
              <a:pPr/>
              <a:t>27</a:t>
            </a:fld>
            <a:endParaRPr lang="en-US"/>
          </a:p>
        </p:txBody>
      </p:sp>
      <p:sp>
        <p:nvSpPr>
          <p:cNvPr id="7" name="Title 3">
            <a:extLst>
              <a:ext uri="{FF2B5EF4-FFF2-40B4-BE49-F238E27FC236}">
                <a16:creationId xmlns:a16="http://schemas.microsoft.com/office/drawing/2014/main" id="{818362BB-024D-4645-B407-10B9F9A6CE42}"/>
              </a:ext>
            </a:extLst>
          </p:cNvPr>
          <p:cNvSpPr>
            <a:spLocks noGrp="1"/>
          </p:cNvSpPr>
          <p:nvPr>
            <p:ph type="title"/>
          </p:nvPr>
        </p:nvSpPr>
        <p:spPr>
          <a:xfrm>
            <a:off x="457200" y="274638"/>
            <a:ext cx="8229600" cy="1143000"/>
          </a:xfrm>
        </p:spPr>
        <p:txBody>
          <a:bodyPr>
            <a:noAutofit/>
          </a:bodyPr>
          <a:lstStyle/>
          <a:p>
            <a:r>
              <a:rPr lang="en-US" sz="4400" dirty="0"/>
              <a:t>Nonroad Mobile Workgroup</a:t>
            </a:r>
          </a:p>
        </p:txBody>
      </p:sp>
      <p:sp>
        <p:nvSpPr>
          <p:cNvPr id="4" name="Footer Placeholder 3">
            <a:extLst>
              <a:ext uri="{FF2B5EF4-FFF2-40B4-BE49-F238E27FC236}">
                <a16:creationId xmlns:a16="http://schemas.microsoft.com/office/drawing/2014/main" id="{184B214F-2CE4-F349-844E-A6D9C8D4152F}"/>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1579328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C894BD-DCE2-4A96-A9AF-225BBEAC2A40}" type="slidenum">
              <a:rPr lang="en-US" smtClean="0"/>
              <a:pPr/>
              <a:t>28</a:t>
            </a:fld>
            <a:endParaRPr lang="en-US"/>
          </a:p>
        </p:txBody>
      </p:sp>
      <p:sp>
        <p:nvSpPr>
          <p:cNvPr id="7" name="Title 3">
            <a:extLst>
              <a:ext uri="{FF2B5EF4-FFF2-40B4-BE49-F238E27FC236}">
                <a16:creationId xmlns:a16="http://schemas.microsoft.com/office/drawing/2014/main" id="{818362BB-024D-4645-B407-10B9F9A6CE42}"/>
              </a:ext>
            </a:extLst>
          </p:cNvPr>
          <p:cNvSpPr>
            <a:spLocks noGrp="1"/>
          </p:cNvSpPr>
          <p:nvPr>
            <p:ph type="title"/>
          </p:nvPr>
        </p:nvSpPr>
        <p:spPr>
          <a:xfrm>
            <a:off x="457200" y="274638"/>
            <a:ext cx="8555832" cy="1143000"/>
          </a:xfrm>
        </p:spPr>
        <p:txBody>
          <a:bodyPr>
            <a:noAutofit/>
          </a:bodyPr>
          <a:lstStyle/>
          <a:p>
            <a:r>
              <a:rPr lang="en-US" sz="4000" dirty="0"/>
              <a:t>Nonroad Mobile Workgroup</a:t>
            </a:r>
            <a:br>
              <a:rPr lang="en-US" sz="3400" dirty="0"/>
            </a:br>
            <a:r>
              <a:rPr lang="en-US" sz="2400" dirty="0"/>
              <a:t>Updating Geographic Allocation of Equipment (v1) </a:t>
            </a:r>
            <a:endParaRPr lang="en-US" sz="3400" dirty="0"/>
          </a:p>
        </p:txBody>
      </p:sp>
      <p:sp>
        <p:nvSpPr>
          <p:cNvPr id="9" name="Content Placeholder 8">
            <a:extLst>
              <a:ext uri="{FF2B5EF4-FFF2-40B4-BE49-F238E27FC236}">
                <a16:creationId xmlns:a16="http://schemas.microsoft.com/office/drawing/2014/main" id="{43127512-4AF3-4830-9C48-036F36C4A495}"/>
              </a:ext>
            </a:extLst>
          </p:cNvPr>
          <p:cNvSpPr>
            <a:spLocks noGrp="1"/>
          </p:cNvSpPr>
          <p:nvPr>
            <p:ph idx="1"/>
          </p:nvPr>
        </p:nvSpPr>
        <p:spPr>
          <a:xfrm>
            <a:off x="304800" y="1649811"/>
            <a:ext cx="8708232" cy="4758137"/>
          </a:xfrm>
        </p:spPr>
        <p:txBody>
          <a:bodyPr>
            <a:normAutofit lnSpcReduction="10000"/>
          </a:bodyPr>
          <a:lstStyle/>
          <a:p>
            <a:r>
              <a:rPr lang="en-US" sz="2000" dirty="0"/>
              <a:t>Workgroup wants to improve the equipment populations of the highest-emitting nonroad categories: Construction, Agriculture, Lawn &amp; Garden, and Recreational. </a:t>
            </a:r>
          </a:p>
          <a:p>
            <a:endParaRPr lang="en-US" sz="1100" dirty="0"/>
          </a:p>
          <a:p>
            <a:r>
              <a:rPr lang="en-US" sz="2000" dirty="0"/>
              <a:t>Nonroad equipment population data, however, are scarce. More feasible to adjust the model’s equipment population growth rates and/or how the model allocates national equipment populations to the county level.</a:t>
            </a:r>
          </a:p>
          <a:p>
            <a:pPr marL="109728" indent="0">
              <a:buNone/>
            </a:pPr>
            <a:endParaRPr lang="en-US" sz="1100" dirty="0"/>
          </a:p>
          <a:p>
            <a:r>
              <a:rPr lang="en-US" sz="2000" dirty="0"/>
              <a:t>MOVES2014b includes updated equipment population growth rates, so the work group is focusing on updating geographic allocation factors. Volunteers from NC, GA, CO, MA, Pima County, and EPA are researching and evaluating data sources (e.g., USDA Census of Agriculture and Farm Production Expenditures, EIA Fuel Oil and Kerosene Sales, U.S. Census Bureau County Business Patterns, NASA, CARB surveys).</a:t>
            </a:r>
          </a:p>
        </p:txBody>
      </p:sp>
      <p:sp>
        <p:nvSpPr>
          <p:cNvPr id="2" name="Footer Placeholder 1">
            <a:extLst>
              <a:ext uri="{FF2B5EF4-FFF2-40B4-BE49-F238E27FC236}">
                <a16:creationId xmlns:a16="http://schemas.microsoft.com/office/drawing/2014/main" id="{DC3F1451-329A-7145-BCF2-9F36785C3F3B}"/>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4294009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672" y="2685468"/>
            <a:ext cx="8595360" cy="3722480"/>
          </a:xfrm>
        </p:spPr>
        <p:txBody>
          <a:bodyPr>
            <a:normAutofit fontScale="70000" lnSpcReduction="20000"/>
          </a:bodyPr>
          <a:lstStyle/>
          <a:p>
            <a:r>
              <a:rPr lang="en-US" sz="4000" b="1" u="sng" dirty="0"/>
              <a:t>Lead </a:t>
            </a:r>
            <a:r>
              <a:rPr lang="en-US" sz="4000" dirty="0"/>
              <a:t>Mark Janssen (LADCO)</a:t>
            </a:r>
          </a:p>
          <a:p>
            <a:pPr marL="109728" indent="0">
              <a:buNone/>
            </a:pPr>
            <a:endParaRPr lang="en-US" sz="4000" b="1" u="sng" dirty="0"/>
          </a:p>
          <a:p>
            <a:r>
              <a:rPr lang="en-US" sz="4000" b="1" u="sng" dirty="0"/>
              <a:t>Schedule</a:t>
            </a:r>
            <a:r>
              <a:rPr lang="en-US" sz="4000" dirty="0"/>
              <a:t>: Calls 3</a:t>
            </a:r>
            <a:r>
              <a:rPr lang="en-US" sz="4000" baseline="30000" dirty="0"/>
              <a:t>rd</a:t>
            </a:r>
            <a:r>
              <a:rPr lang="en-US" sz="4000" dirty="0"/>
              <a:t> Thursday at 11:00am ET</a:t>
            </a:r>
          </a:p>
          <a:p>
            <a:pPr marL="109728" indent="0">
              <a:buNone/>
            </a:pPr>
            <a:endParaRPr lang="en-US" sz="3600" dirty="0"/>
          </a:p>
          <a:p>
            <a:r>
              <a:rPr lang="en-US" sz="3600" b="1" u="sng" dirty="0"/>
              <a:t>Wiki</a:t>
            </a:r>
            <a:r>
              <a:rPr lang="en-US" sz="3600" dirty="0"/>
              <a:t>: </a:t>
            </a:r>
            <a:r>
              <a:rPr lang="en-US" sz="3400" dirty="0">
                <a:hlinkClick r:id="rId2"/>
              </a:rPr>
              <a:t>http://views.cira.colostate.edu/wiki/wiki/9182</a:t>
            </a:r>
            <a:endParaRPr lang="en-US" sz="3600" dirty="0"/>
          </a:p>
          <a:p>
            <a:pPr marL="109728" indent="0">
              <a:buNone/>
            </a:pPr>
            <a:endParaRPr lang="en-US" sz="2000" dirty="0"/>
          </a:p>
          <a:p>
            <a:r>
              <a:rPr lang="en-US" sz="4000" b="1" u="sng" dirty="0"/>
              <a:t>Status of the 2016 beta Inventory</a:t>
            </a:r>
          </a:p>
          <a:p>
            <a:pPr lvl="1"/>
            <a:r>
              <a:rPr lang="en-US" sz="2900" dirty="0"/>
              <a:t>Expected completion is October 31 </a:t>
            </a:r>
          </a:p>
          <a:p>
            <a:pPr lvl="1"/>
            <a:r>
              <a:rPr lang="en-US" sz="2900" dirty="0"/>
              <a:t>2017 NEI estimates by November</a:t>
            </a:r>
          </a:p>
          <a:p>
            <a:pPr lvl="1"/>
            <a:r>
              <a:rPr lang="en-US" sz="2900" dirty="0"/>
              <a:t>Will include a SMOKE </a:t>
            </a:r>
            <a:r>
              <a:rPr lang="en-US" sz="2900" dirty="0" err="1"/>
              <a:t>Linkproc</a:t>
            </a:r>
            <a:r>
              <a:rPr lang="en-US" sz="2900" dirty="0"/>
              <a:t> format for link-based processing</a:t>
            </a:r>
          </a:p>
        </p:txBody>
      </p:sp>
      <p:sp>
        <p:nvSpPr>
          <p:cNvPr id="3" name="Slide Number Placeholder 2"/>
          <p:cNvSpPr>
            <a:spLocks noGrp="1"/>
          </p:cNvSpPr>
          <p:nvPr>
            <p:ph type="sldNum" sz="quarter" idx="12"/>
          </p:nvPr>
        </p:nvSpPr>
        <p:spPr/>
        <p:txBody>
          <a:bodyPr/>
          <a:lstStyle/>
          <a:p>
            <a:fld id="{61C894BD-DCE2-4A96-A9AF-225BBEAC2A40}" type="slidenum">
              <a:rPr lang="en-US" smtClean="0"/>
              <a:pPr/>
              <a:t>29</a:t>
            </a:fld>
            <a:endParaRPr lang="en-US"/>
          </a:p>
        </p:txBody>
      </p:sp>
      <p:sp>
        <p:nvSpPr>
          <p:cNvPr id="4" name="Title 3"/>
          <p:cNvSpPr>
            <a:spLocks noGrp="1"/>
          </p:cNvSpPr>
          <p:nvPr>
            <p:ph type="title"/>
          </p:nvPr>
        </p:nvSpPr>
        <p:spPr>
          <a:xfrm>
            <a:off x="417672" y="750478"/>
            <a:ext cx="4648200" cy="1143000"/>
          </a:xfrm>
        </p:spPr>
        <p:txBody>
          <a:bodyPr>
            <a:noAutofit/>
          </a:bodyPr>
          <a:lstStyle/>
          <a:p>
            <a:pPr algn="ctr"/>
            <a:r>
              <a:rPr lang="en-US" sz="4400" dirty="0"/>
              <a:t>Rail Workgroup </a:t>
            </a:r>
          </a:p>
        </p:txBody>
      </p:sp>
      <p:pic>
        <p:nvPicPr>
          <p:cNvPr id="7" name="Picture 6">
            <a:extLst>
              <a:ext uri="{FF2B5EF4-FFF2-40B4-BE49-F238E27FC236}">
                <a16:creationId xmlns:a16="http://schemas.microsoft.com/office/drawing/2014/main" id="{2C2D161C-859D-9F43-B1A1-35E459EF5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25425"/>
            <a:ext cx="3602832" cy="2429182"/>
          </a:xfrm>
          <a:prstGeom prst="rect">
            <a:avLst/>
          </a:prstGeom>
          <a:effectLst>
            <a:outerShdw blurRad="50800" dist="38100" dir="8100000" algn="tr" rotWithShape="0">
              <a:prstClr val="black">
                <a:alpha val="40000"/>
              </a:prstClr>
            </a:outerShdw>
          </a:effectLst>
        </p:spPr>
      </p:pic>
      <p:sp>
        <p:nvSpPr>
          <p:cNvPr id="8" name="Footer Placeholder 7">
            <a:extLst>
              <a:ext uri="{FF2B5EF4-FFF2-40B4-BE49-F238E27FC236}">
                <a16:creationId xmlns:a16="http://schemas.microsoft.com/office/drawing/2014/main" id="{F2CF7C59-7D46-7C47-8767-B1DEB28813B1}"/>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4268052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5272" y="1484127"/>
            <a:ext cx="8382000" cy="4764273"/>
          </a:xfrm>
        </p:spPr>
        <p:txBody>
          <a:bodyPr>
            <a:normAutofit/>
          </a:bodyPr>
          <a:lstStyle/>
          <a:p>
            <a:pPr>
              <a:spcAft>
                <a:spcPts val="400"/>
              </a:spcAft>
            </a:pPr>
            <a:r>
              <a:rPr lang="en-US" sz="2400" dirty="0"/>
              <a:t>A new multi-purpose emissions modeling platform (EMP) based on the 2014 National Emissions Inventory version 2 (2014NEIv2) is needed</a:t>
            </a:r>
          </a:p>
          <a:p>
            <a:pPr lvl="1">
              <a:spcAft>
                <a:spcPts val="400"/>
              </a:spcAft>
            </a:pPr>
            <a:r>
              <a:rPr lang="en-US" sz="2000" dirty="0"/>
              <a:t>State Implementation Plans, federal analyses</a:t>
            </a:r>
          </a:p>
          <a:p>
            <a:pPr lvl="1"/>
            <a:r>
              <a:rPr lang="en-US" sz="2000" dirty="0"/>
              <a:t>For the first time, EPA, states, and MJOs are engaging in collaborative EMP development </a:t>
            </a:r>
          </a:p>
          <a:p>
            <a:pPr lvl="1"/>
            <a:r>
              <a:rPr lang="en-US" sz="2000" dirty="0"/>
              <a:t>The 2016 base year was selected via a </a:t>
            </a:r>
            <a:r>
              <a:rPr lang="en-US" sz="2000" b="1" dirty="0"/>
              <a:t>collaborative process</a:t>
            </a:r>
          </a:p>
          <a:p>
            <a:r>
              <a:rPr lang="en-US" sz="2400" dirty="0"/>
              <a:t>Future years selected due to regulatory relevance</a:t>
            </a:r>
          </a:p>
          <a:p>
            <a:pPr lvl="1"/>
            <a:r>
              <a:rPr lang="en-US" sz="2000" dirty="0"/>
              <a:t>2023 is relevant for Ozone NAAQS moderate areas</a:t>
            </a:r>
          </a:p>
          <a:p>
            <a:pPr lvl="2"/>
            <a:r>
              <a:rPr lang="en-US" sz="1800" dirty="0"/>
              <a:t>Although 2020 is relevant for 2015 O3 NAAQS marginal areas, modeling is not required for marginal areas; </a:t>
            </a:r>
            <a:r>
              <a:rPr lang="en-US" sz="1800" b="1" dirty="0"/>
              <a:t>2020 is relevant for 2008 O3 NAAQS reclassifications</a:t>
            </a:r>
          </a:p>
          <a:p>
            <a:pPr lvl="1"/>
            <a:r>
              <a:rPr lang="en-US" sz="2000" dirty="0"/>
              <a:t>2028 for regional haze</a:t>
            </a:r>
          </a:p>
          <a:p>
            <a:pPr marL="393192" lvl="1" indent="0">
              <a:buNone/>
            </a:pPr>
            <a:endParaRPr lang="en-US" sz="2000" dirty="0"/>
          </a:p>
          <a:p>
            <a:endParaRPr lang="en-US" dirty="0"/>
          </a:p>
        </p:txBody>
      </p:sp>
      <p:sp>
        <p:nvSpPr>
          <p:cNvPr id="4" name="Slide Number Placeholder 3"/>
          <p:cNvSpPr>
            <a:spLocks noGrp="1"/>
          </p:cNvSpPr>
          <p:nvPr>
            <p:ph type="sldNum" sz="quarter" idx="12"/>
          </p:nvPr>
        </p:nvSpPr>
        <p:spPr/>
        <p:txBody>
          <a:bodyPr/>
          <a:lstStyle/>
          <a:p>
            <a:fld id="{61C894BD-DCE2-4A96-A9AF-225BBEAC2A40}" type="slidenum">
              <a:rPr lang="en-US" smtClean="0"/>
              <a:pPr/>
              <a:t>3</a:t>
            </a:fld>
            <a:endParaRPr lang="en-US"/>
          </a:p>
        </p:txBody>
      </p:sp>
      <p:sp>
        <p:nvSpPr>
          <p:cNvPr id="5" name="Title 4"/>
          <p:cNvSpPr>
            <a:spLocks noGrp="1"/>
          </p:cNvSpPr>
          <p:nvPr>
            <p:ph type="title"/>
          </p:nvPr>
        </p:nvSpPr>
        <p:spPr>
          <a:xfrm>
            <a:off x="457200" y="274638"/>
            <a:ext cx="8458200" cy="944562"/>
          </a:xfrm>
        </p:spPr>
        <p:txBody>
          <a:bodyPr>
            <a:noAutofit/>
          </a:bodyPr>
          <a:lstStyle/>
          <a:p>
            <a:r>
              <a:rPr lang="en-US" sz="3600" dirty="0"/>
              <a:t>Overview of the Platform Collaborative</a:t>
            </a:r>
          </a:p>
        </p:txBody>
      </p:sp>
      <p:sp>
        <p:nvSpPr>
          <p:cNvPr id="3" name="Footer Placeholder 2">
            <a:extLst>
              <a:ext uri="{FF2B5EF4-FFF2-40B4-BE49-F238E27FC236}">
                <a16:creationId xmlns:a16="http://schemas.microsoft.com/office/drawing/2014/main" id="{B32EB197-4705-E54E-BA2F-29E17F302000}"/>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1847146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672" y="1417638"/>
            <a:ext cx="8229600" cy="4690868"/>
          </a:xfrm>
        </p:spPr>
        <p:txBody>
          <a:bodyPr>
            <a:normAutofit fontScale="92500" lnSpcReduction="10000"/>
          </a:bodyPr>
          <a:lstStyle/>
          <a:p>
            <a:r>
              <a:rPr lang="en-US" sz="2600" dirty="0"/>
              <a:t>Emissions calculated for Class 1 &amp; 2/3 line haul</a:t>
            </a:r>
          </a:p>
          <a:p>
            <a:pPr lvl="1"/>
            <a:r>
              <a:rPr lang="en-US" sz="2200" dirty="0"/>
              <a:t>Link-level estimates for Class 1 Line Haul (85% rail NOx emissions). </a:t>
            </a:r>
          </a:p>
          <a:p>
            <a:pPr lvl="1"/>
            <a:r>
              <a:rPr lang="en-US" sz="2200" dirty="0"/>
              <a:t>Similar to traditional methods</a:t>
            </a:r>
          </a:p>
          <a:p>
            <a:r>
              <a:rPr lang="en-US" sz="2600" dirty="0"/>
              <a:t>Integrating sources for rail yard estimates</a:t>
            </a:r>
          </a:p>
          <a:p>
            <a:pPr lvl="1"/>
            <a:r>
              <a:rPr lang="en-US" sz="2200" dirty="0"/>
              <a:t>Complete upgrade from past inventories: UP, BNSF, KCS</a:t>
            </a:r>
          </a:p>
          <a:p>
            <a:pPr lvl="1"/>
            <a:r>
              <a:rPr lang="en-US" sz="2200" dirty="0"/>
              <a:t>LADCO/IL/MI gap filled CP and CN</a:t>
            </a:r>
          </a:p>
          <a:p>
            <a:pPr lvl="1"/>
            <a:r>
              <a:rPr lang="en-US" sz="2200" dirty="0"/>
              <a:t>GA and ME filling in NS and CSX</a:t>
            </a:r>
          </a:p>
          <a:p>
            <a:pPr lvl="1"/>
            <a:r>
              <a:rPr lang="en-US" sz="2200" dirty="0"/>
              <a:t>Need state help filling in gaps by looking at Google Earth: counting switching engines </a:t>
            </a:r>
          </a:p>
          <a:p>
            <a:r>
              <a:rPr lang="en-US" sz="2600" dirty="0"/>
              <a:t>Class 2/3 and commuter rail estimates were updated for some states. Can be significant</a:t>
            </a:r>
          </a:p>
          <a:p>
            <a:pPr lvl="1"/>
            <a:r>
              <a:rPr lang="en-US" sz="2200" dirty="0"/>
              <a:t>Company specific Fleet Mix and link level also possible. </a:t>
            </a:r>
          </a:p>
          <a:p>
            <a:pPr lvl="1"/>
            <a:r>
              <a:rPr lang="en-US" sz="2200" dirty="0"/>
              <a:t>Including AMTRAK in Class 2/3</a:t>
            </a:r>
          </a:p>
          <a:p>
            <a:pPr lvl="1"/>
            <a:endParaRPr lang="en-US" sz="2400"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30</a:t>
            </a:fld>
            <a:endParaRPr lang="en-US"/>
          </a:p>
        </p:txBody>
      </p:sp>
      <p:sp>
        <p:nvSpPr>
          <p:cNvPr id="4" name="Title 3"/>
          <p:cNvSpPr>
            <a:spLocks noGrp="1"/>
          </p:cNvSpPr>
          <p:nvPr>
            <p:ph type="title"/>
          </p:nvPr>
        </p:nvSpPr>
        <p:spPr/>
        <p:txBody>
          <a:bodyPr>
            <a:noAutofit/>
          </a:bodyPr>
          <a:lstStyle/>
          <a:p>
            <a:r>
              <a:rPr lang="en-US" sz="3600" dirty="0"/>
              <a:t>Rail Workgroup: 2016 beta</a:t>
            </a:r>
          </a:p>
        </p:txBody>
      </p:sp>
      <p:sp>
        <p:nvSpPr>
          <p:cNvPr id="5" name="Footer Placeholder 4">
            <a:extLst>
              <a:ext uri="{FF2B5EF4-FFF2-40B4-BE49-F238E27FC236}">
                <a16:creationId xmlns:a16="http://schemas.microsoft.com/office/drawing/2014/main" id="{5B0EB03D-8829-8A49-92EE-9410DB5A79FE}"/>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3040251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672" y="2133600"/>
            <a:ext cx="8595360" cy="4419600"/>
          </a:xfrm>
        </p:spPr>
        <p:txBody>
          <a:bodyPr>
            <a:normAutofit fontScale="70000" lnSpcReduction="20000"/>
          </a:bodyPr>
          <a:lstStyle/>
          <a:p>
            <a:r>
              <a:rPr lang="en-US" sz="3400" b="1" u="sng" dirty="0"/>
              <a:t>Lead </a:t>
            </a:r>
            <a:r>
              <a:rPr lang="en-US" sz="3400" dirty="0"/>
              <a:t>Mark Janssen (LADCO)</a:t>
            </a:r>
          </a:p>
          <a:p>
            <a:pPr marL="109728" indent="0">
              <a:buNone/>
            </a:pPr>
            <a:endParaRPr lang="en-US" sz="3400" b="1" u="sng" dirty="0"/>
          </a:p>
          <a:p>
            <a:r>
              <a:rPr lang="en-US" sz="3400" b="1" u="sng" dirty="0"/>
              <a:t>Schedule</a:t>
            </a:r>
            <a:r>
              <a:rPr lang="en-US" sz="3400" dirty="0"/>
              <a:t>: Calls 3</a:t>
            </a:r>
            <a:r>
              <a:rPr lang="en-US" sz="3400" baseline="30000" dirty="0"/>
              <a:t>rd</a:t>
            </a:r>
            <a:r>
              <a:rPr lang="en-US" sz="3400" dirty="0"/>
              <a:t> Tuesday at 3:00PM ET</a:t>
            </a:r>
          </a:p>
          <a:p>
            <a:pPr marL="109728" indent="0">
              <a:buNone/>
            </a:pPr>
            <a:endParaRPr lang="en-US" sz="3400" dirty="0"/>
          </a:p>
          <a:p>
            <a:r>
              <a:rPr lang="en-US" sz="3400" b="1" u="sng" dirty="0"/>
              <a:t>Wiki</a:t>
            </a:r>
            <a:r>
              <a:rPr lang="en-US" sz="3400" dirty="0"/>
              <a:t>: </a:t>
            </a:r>
            <a:r>
              <a:rPr lang="en-US" sz="3400" dirty="0">
                <a:hlinkClick r:id="rId2"/>
              </a:rPr>
              <a:t>http://views.cira.colostate.edu/wiki/wiki/9176</a:t>
            </a:r>
            <a:endParaRPr lang="en-US" sz="3400" dirty="0"/>
          </a:p>
          <a:p>
            <a:pPr marL="109728" indent="0">
              <a:buNone/>
            </a:pPr>
            <a:endParaRPr lang="en-US" sz="3400" dirty="0"/>
          </a:p>
          <a:p>
            <a:r>
              <a:rPr lang="en-US" sz="3400" b="1" dirty="0"/>
              <a:t>2016 beta = 2016 alpha = 2014v2</a:t>
            </a:r>
          </a:p>
          <a:p>
            <a:endParaRPr lang="en-US" sz="3400" b="1" u="sng" dirty="0"/>
          </a:p>
          <a:p>
            <a:r>
              <a:rPr lang="en-US" sz="3400" b="1" u="sng" dirty="0"/>
              <a:t>Status of the 2016 Version 1 Inventory</a:t>
            </a:r>
          </a:p>
          <a:p>
            <a:pPr lvl="1"/>
            <a:r>
              <a:rPr lang="en-US" sz="2600" dirty="0"/>
              <a:t>Expected completion is February 2019 </a:t>
            </a:r>
          </a:p>
          <a:p>
            <a:pPr lvl="1"/>
            <a:r>
              <a:rPr lang="en-US" sz="2600" dirty="0"/>
              <a:t>EPA will build 2017 NEI estimates for Ocean going (Category 3) vessels for December deadline</a:t>
            </a:r>
          </a:p>
          <a:p>
            <a:pPr lvl="1"/>
            <a:r>
              <a:rPr lang="en-US" sz="2600" dirty="0"/>
              <a:t>Will include a SMOKE </a:t>
            </a:r>
            <a:r>
              <a:rPr lang="en-US" sz="2600" dirty="0" err="1"/>
              <a:t>Linkproc</a:t>
            </a:r>
            <a:r>
              <a:rPr lang="en-US" sz="2600" dirty="0"/>
              <a:t> format for link-based processing</a:t>
            </a:r>
          </a:p>
        </p:txBody>
      </p:sp>
      <p:sp>
        <p:nvSpPr>
          <p:cNvPr id="3" name="Slide Number Placeholder 2"/>
          <p:cNvSpPr>
            <a:spLocks noGrp="1"/>
          </p:cNvSpPr>
          <p:nvPr>
            <p:ph type="sldNum" sz="quarter" idx="12"/>
          </p:nvPr>
        </p:nvSpPr>
        <p:spPr/>
        <p:txBody>
          <a:bodyPr/>
          <a:lstStyle/>
          <a:p>
            <a:fld id="{61C894BD-DCE2-4A96-A9AF-225BBEAC2A40}" type="slidenum">
              <a:rPr lang="en-US" smtClean="0"/>
              <a:pPr/>
              <a:t>31</a:t>
            </a:fld>
            <a:endParaRPr lang="en-US"/>
          </a:p>
        </p:txBody>
      </p:sp>
      <p:sp>
        <p:nvSpPr>
          <p:cNvPr id="4" name="Title 3"/>
          <p:cNvSpPr>
            <a:spLocks noGrp="1"/>
          </p:cNvSpPr>
          <p:nvPr>
            <p:ph type="title"/>
          </p:nvPr>
        </p:nvSpPr>
        <p:spPr>
          <a:xfrm>
            <a:off x="304800" y="471254"/>
            <a:ext cx="5064246" cy="1401762"/>
          </a:xfrm>
        </p:spPr>
        <p:txBody>
          <a:bodyPr>
            <a:noAutofit/>
          </a:bodyPr>
          <a:lstStyle/>
          <a:p>
            <a:pPr algn="ctr"/>
            <a:r>
              <a:rPr lang="en-US" sz="3200" dirty="0"/>
              <a:t>Commercial Marine Vessel (CMV) Workgroup</a:t>
            </a:r>
          </a:p>
        </p:txBody>
      </p:sp>
      <p:pic>
        <p:nvPicPr>
          <p:cNvPr id="7" name="Picture 6">
            <a:extLst>
              <a:ext uri="{FF2B5EF4-FFF2-40B4-BE49-F238E27FC236}">
                <a16:creationId xmlns:a16="http://schemas.microsoft.com/office/drawing/2014/main" id="{82B7E1D5-DB09-9F43-A181-EE9D613AD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4854" y="228600"/>
            <a:ext cx="3358178" cy="2086769"/>
          </a:xfrm>
          <a:prstGeom prst="rect">
            <a:avLst/>
          </a:prstGeom>
          <a:effectLst>
            <a:outerShdw blurRad="50800" dist="38100" dir="8100000" algn="tr" rotWithShape="0">
              <a:prstClr val="black">
                <a:alpha val="40000"/>
              </a:prstClr>
            </a:outerShdw>
          </a:effectLst>
        </p:spPr>
      </p:pic>
      <p:sp>
        <p:nvSpPr>
          <p:cNvPr id="8" name="Footer Placeholder 7">
            <a:extLst>
              <a:ext uri="{FF2B5EF4-FFF2-40B4-BE49-F238E27FC236}">
                <a16:creationId xmlns:a16="http://schemas.microsoft.com/office/drawing/2014/main" id="{2BA1AEA8-5DD4-3F41-8252-881CC105F975}"/>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3576868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6AF79F-C783-40D3-97C1-6DF39E4F11BB}"/>
              </a:ext>
            </a:extLst>
          </p:cNvPr>
          <p:cNvSpPr>
            <a:spLocks noGrp="1"/>
          </p:cNvSpPr>
          <p:nvPr>
            <p:ph idx="1"/>
          </p:nvPr>
        </p:nvSpPr>
        <p:spPr>
          <a:xfrm>
            <a:off x="457200" y="1481332"/>
            <a:ext cx="8229600" cy="4767068"/>
          </a:xfrm>
        </p:spPr>
        <p:txBody>
          <a:bodyPr>
            <a:normAutofit/>
          </a:bodyPr>
          <a:lstStyle/>
          <a:p>
            <a:r>
              <a:rPr lang="en-US" dirty="0"/>
              <a:t>OTAQ finished draft power model to calculate Class 3 large vessel power</a:t>
            </a:r>
          </a:p>
          <a:p>
            <a:pPr lvl="1"/>
            <a:r>
              <a:rPr lang="en-US" dirty="0"/>
              <a:t>Model released to beta testers </a:t>
            </a:r>
          </a:p>
          <a:p>
            <a:pPr lvl="1"/>
            <a:r>
              <a:rPr lang="en-US" dirty="0"/>
              <a:t>Read AIS data and do spatial attribute checking</a:t>
            </a:r>
          </a:p>
          <a:p>
            <a:r>
              <a:rPr lang="en-US" dirty="0"/>
              <a:t>OAQPS has a work assignment to build the 2017 NEI inventory for marine from AIS. This will include Category 1 and 2 (Ocean/Great Lakes/Rivers) and Tugs at ports. </a:t>
            </a:r>
          </a:p>
          <a:p>
            <a:r>
              <a:rPr lang="en-US" dirty="0"/>
              <a:t>Workgroup will use these tools/methods to generate 2016 estimates in parallel with 2017 </a:t>
            </a:r>
          </a:p>
        </p:txBody>
      </p:sp>
      <p:sp>
        <p:nvSpPr>
          <p:cNvPr id="3" name="Slide Number Placeholder 2">
            <a:extLst>
              <a:ext uri="{FF2B5EF4-FFF2-40B4-BE49-F238E27FC236}">
                <a16:creationId xmlns:a16="http://schemas.microsoft.com/office/drawing/2014/main" id="{AFDF5B3C-D20F-45B0-B917-94A139B48FE1}"/>
              </a:ext>
            </a:extLst>
          </p:cNvPr>
          <p:cNvSpPr>
            <a:spLocks noGrp="1"/>
          </p:cNvSpPr>
          <p:nvPr>
            <p:ph type="sldNum" sz="quarter" idx="12"/>
          </p:nvPr>
        </p:nvSpPr>
        <p:spPr/>
        <p:txBody>
          <a:bodyPr/>
          <a:lstStyle/>
          <a:p>
            <a:fld id="{61C894BD-DCE2-4A96-A9AF-225BBEAC2A40}" type="slidenum">
              <a:rPr lang="en-US" smtClean="0"/>
              <a:pPr/>
              <a:t>32</a:t>
            </a:fld>
            <a:endParaRPr lang="en-US"/>
          </a:p>
        </p:txBody>
      </p:sp>
      <p:sp>
        <p:nvSpPr>
          <p:cNvPr id="4" name="Title 3">
            <a:extLst>
              <a:ext uri="{FF2B5EF4-FFF2-40B4-BE49-F238E27FC236}">
                <a16:creationId xmlns:a16="http://schemas.microsoft.com/office/drawing/2014/main" id="{DB58C791-166F-4D6F-B8CD-8AF06B90F31E}"/>
              </a:ext>
            </a:extLst>
          </p:cNvPr>
          <p:cNvSpPr>
            <a:spLocks noGrp="1"/>
          </p:cNvSpPr>
          <p:nvPr>
            <p:ph type="title"/>
          </p:nvPr>
        </p:nvSpPr>
        <p:spPr/>
        <p:txBody>
          <a:bodyPr/>
          <a:lstStyle/>
          <a:p>
            <a:r>
              <a:rPr lang="en-US" dirty="0"/>
              <a:t>CMV Workgroup: Methodology</a:t>
            </a:r>
          </a:p>
        </p:txBody>
      </p:sp>
      <p:sp>
        <p:nvSpPr>
          <p:cNvPr id="5" name="Footer Placeholder 4">
            <a:extLst>
              <a:ext uri="{FF2B5EF4-FFF2-40B4-BE49-F238E27FC236}">
                <a16:creationId xmlns:a16="http://schemas.microsoft.com/office/drawing/2014/main" id="{8EF420B2-6F1B-E64C-8F3C-39BFF4F894C0}"/>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3402986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8235" y="2286000"/>
            <a:ext cx="8564797" cy="4304510"/>
          </a:xfrm>
        </p:spPr>
        <p:txBody>
          <a:bodyPr>
            <a:normAutofit fontScale="92500" lnSpcReduction="20000"/>
          </a:bodyPr>
          <a:lstStyle/>
          <a:p>
            <a:r>
              <a:rPr lang="en-US" sz="2800" b="1" u="sng" dirty="0"/>
              <a:t>Co-leads</a:t>
            </a:r>
            <a:r>
              <a:rPr lang="en-US" sz="2800" dirty="0"/>
              <a:t>: Jeff </a:t>
            </a:r>
            <a:r>
              <a:rPr lang="en-US" sz="2800" dirty="0" err="1"/>
              <a:t>Vukovich</a:t>
            </a:r>
            <a:r>
              <a:rPr lang="en-US" sz="2800" dirty="0"/>
              <a:t> (EPA), Tom Moore (WESTAR)</a:t>
            </a:r>
          </a:p>
          <a:p>
            <a:pPr marL="109728" indent="0">
              <a:buNone/>
            </a:pPr>
            <a:endParaRPr lang="en-US" sz="2800" dirty="0"/>
          </a:p>
          <a:p>
            <a:r>
              <a:rPr lang="en-US" sz="2800" b="1" u="sng" dirty="0"/>
              <a:t>Schedule</a:t>
            </a:r>
            <a:r>
              <a:rPr lang="en-US" sz="2800" dirty="0"/>
              <a:t>: Calls on 1</a:t>
            </a:r>
            <a:r>
              <a:rPr lang="en-US" sz="2800" baseline="30000" dirty="0"/>
              <a:t>st</a:t>
            </a:r>
            <a:r>
              <a:rPr lang="en-US" sz="2800" dirty="0"/>
              <a:t> Thursday 1PM ET</a:t>
            </a:r>
          </a:p>
          <a:p>
            <a:pPr marL="109728" indent="0">
              <a:buNone/>
            </a:pPr>
            <a:endParaRPr lang="en-US" sz="2800" b="1" u="sng" dirty="0"/>
          </a:p>
          <a:p>
            <a:r>
              <a:rPr lang="en-US" sz="2800" b="1" u="sng" dirty="0"/>
              <a:t>Wiki</a:t>
            </a:r>
            <a:r>
              <a:rPr lang="en-US" sz="2800" dirty="0"/>
              <a:t>: </a:t>
            </a:r>
            <a:r>
              <a:rPr lang="en-US" sz="2600" dirty="0">
                <a:hlinkClick r:id="rId2"/>
              </a:rPr>
              <a:t>http://views.cira.colostate.edu/wiki/wiki/9175</a:t>
            </a:r>
            <a:endParaRPr lang="en-US" sz="2600" dirty="0"/>
          </a:p>
          <a:p>
            <a:pPr marL="109728" indent="0">
              <a:buNone/>
            </a:pPr>
            <a:endParaRPr lang="en-US" sz="2000" dirty="0"/>
          </a:p>
          <a:p>
            <a:r>
              <a:rPr lang="en-US" sz="2800" b="1" dirty="0"/>
              <a:t>Google Drive: </a:t>
            </a:r>
            <a:r>
              <a:rPr lang="en-US" sz="1900" dirty="0">
                <a:hlinkClick r:id="rId3"/>
              </a:rPr>
              <a:t>https://drive.google.com/drive/folders/14e4iqUv64z1eC71BHyYPaj09I-kt1MBW</a:t>
            </a:r>
            <a:endParaRPr lang="en-US" sz="1900" dirty="0"/>
          </a:p>
          <a:p>
            <a:endParaRPr lang="en-US" sz="2000" dirty="0"/>
          </a:p>
          <a:p>
            <a:r>
              <a:rPr lang="en-US" dirty="0"/>
              <a:t>Includes wildfires, prescribed fires and agricultural burns</a:t>
            </a:r>
          </a:p>
          <a:p>
            <a:endParaRPr lang="en-US" sz="2000" dirty="0"/>
          </a:p>
          <a:p>
            <a:endParaRPr lang="en-US" sz="2000" dirty="0"/>
          </a:p>
          <a:p>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a:xfrm>
            <a:off x="685800" y="609600"/>
            <a:ext cx="4114800" cy="1143000"/>
          </a:xfrm>
        </p:spPr>
        <p:txBody>
          <a:bodyPr>
            <a:normAutofit fontScale="90000"/>
          </a:bodyPr>
          <a:lstStyle/>
          <a:p>
            <a:pPr algn="ctr"/>
            <a:r>
              <a:rPr lang="en-US" sz="4400" dirty="0"/>
              <a:t>Fire Workgroup</a:t>
            </a:r>
          </a:p>
        </p:txBody>
      </p:sp>
      <p:pic>
        <p:nvPicPr>
          <p:cNvPr id="7" name="Picture 6">
            <a:extLst>
              <a:ext uri="{FF2B5EF4-FFF2-40B4-BE49-F238E27FC236}">
                <a16:creationId xmlns:a16="http://schemas.microsoft.com/office/drawing/2014/main" id="{AB1BB67A-C3AF-7F47-960C-048511EEFF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126999"/>
            <a:ext cx="3831432" cy="1992345"/>
          </a:xfrm>
          <a:prstGeom prst="rect">
            <a:avLst/>
          </a:prstGeom>
          <a:effectLst>
            <a:outerShdw blurRad="50800" dist="38100" dir="8100000" algn="tr" rotWithShape="0">
              <a:prstClr val="black">
                <a:alpha val="40000"/>
              </a:prstClr>
            </a:outerShdw>
          </a:effectLst>
        </p:spPr>
      </p:pic>
      <p:sp>
        <p:nvSpPr>
          <p:cNvPr id="8" name="Footer Placeholder 7">
            <a:extLst>
              <a:ext uri="{FF2B5EF4-FFF2-40B4-BE49-F238E27FC236}">
                <a16:creationId xmlns:a16="http://schemas.microsoft.com/office/drawing/2014/main" id="{C296095F-5BFB-3746-8709-E33FFD0544D2}"/>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2164099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266272" cy="5181600"/>
          </a:xfrm>
        </p:spPr>
        <p:txBody>
          <a:bodyPr>
            <a:normAutofit lnSpcReduction="10000"/>
          </a:bodyPr>
          <a:lstStyle/>
          <a:p>
            <a:r>
              <a:rPr lang="en-US" sz="2000" b="1" dirty="0"/>
              <a:t>New data acquired</a:t>
            </a:r>
          </a:p>
          <a:p>
            <a:pPr lvl="1"/>
            <a:r>
              <a:rPr lang="en-US" sz="1800" dirty="0"/>
              <a:t>Seven states and one tribe voluntarily submitted fire activity and/or emissions data (CO, GA, ID, KS, MN, NC, WA and Nez Perce tribe)</a:t>
            </a:r>
          </a:p>
          <a:p>
            <a:pPr lvl="1"/>
            <a:r>
              <a:rPr lang="en-US" sz="1800" dirty="0"/>
              <a:t>National fire information and polygon data acquired</a:t>
            </a:r>
          </a:p>
          <a:p>
            <a:pPr lvl="2"/>
            <a:r>
              <a:rPr lang="en-US" sz="1800" dirty="0"/>
              <a:t>National Association of State Foresters (NASF): wildfires</a:t>
            </a:r>
          </a:p>
          <a:p>
            <a:pPr lvl="2"/>
            <a:r>
              <a:rPr lang="en-US" sz="1800" dirty="0"/>
              <a:t>ICS-Planned Ignition Release (PIR) data: prescribed fires</a:t>
            </a:r>
          </a:p>
          <a:p>
            <a:pPr lvl="2"/>
            <a:r>
              <a:rPr lang="en-US" sz="1800" dirty="0"/>
              <a:t>Monitoring Trends in Burn Severity (MTBS) shapefiles: wildfires and prescribed fires</a:t>
            </a:r>
            <a:endParaRPr lang="en-US" sz="1600" b="1" dirty="0"/>
          </a:p>
          <a:p>
            <a:r>
              <a:rPr lang="en-US" sz="2000" b="1" dirty="0"/>
              <a:t>Approach</a:t>
            </a:r>
          </a:p>
          <a:p>
            <a:pPr lvl="1"/>
            <a:r>
              <a:rPr lang="en-US" sz="1800" dirty="0"/>
              <a:t>Continue to use SmartFire2 and BlueSky modeling framework (same versions as in 2016 alpha)</a:t>
            </a:r>
          </a:p>
          <a:p>
            <a:pPr lvl="1"/>
            <a:r>
              <a:rPr lang="en-US" sz="1800" dirty="0"/>
              <a:t>Agricultural burns emissions estimates done separately (G. </a:t>
            </a:r>
            <a:r>
              <a:rPr lang="en-US" sz="1800" dirty="0" err="1"/>
              <a:t>Pouliot</a:t>
            </a:r>
            <a:r>
              <a:rPr lang="en-US" sz="1800" dirty="0"/>
              <a:t>)</a:t>
            </a:r>
          </a:p>
          <a:p>
            <a:pPr lvl="1"/>
            <a:r>
              <a:rPr lang="en-US" sz="1800" dirty="0"/>
              <a:t>Implement new data in best way possible</a:t>
            </a:r>
          </a:p>
          <a:p>
            <a:pPr lvl="1"/>
            <a:r>
              <a:rPr lang="en-US" sz="1800" dirty="0"/>
              <a:t>Update fuel-bed information in </a:t>
            </a:r>
            <a:r>
              <a:rPr lang="en-US" sz="1800" dirty="0" err="1"/>
              <a:t>BlueSky</a:t>
            </a:r>
            <a:r>
              <a:rPr lang="en-US" sz="1800" dirty="0"/>
              <a:t> (higher resolution and more current database (year 2014) data will be used)</a:t>
            </a:r>
          </a:p>
          <a:p>
            <a:pPr lvl="1"/>
            <a:r>
              <a:rPr lang="en-US" sz="1800" dirty="0"/>
              <a:t>Grassland fires moved from Ag burn (</a:t>
            </a:r>
            <a:r>
              <a:rPr lang="en-US" sz="1800" dirty="0" err="1"/>
              <a:t>Pouliot</a:t>
            </a:r>
            <a:r>
              <a:rPr lang="en-US" sz="1800" dirty="0"/>
              <a:t>) processing to SmartFire2 + </a:t>
            </a:r>
            <a:r>
              <a:rPr lang="en-US" sz="1800" dirty="0" err="1"/>
              <a:t>BlueSky</a:t>
            </a:r>
            <a:r>
              <a:rPr lang="en-US" sz="1800" dirty="0"/>
              <a:t> modeling framework</a:t>
            </a:r>
          </a:p>
          <a:p>
            <a:pPr lvl="1"/>
            <a:endParaRPr lang="en-US" sz="1800" dirty="0"/>
          </a:p>
          <a:p>
            <a:pPr lvl="2"/>
            <a:endParaRPr lang="en-US" sz="1600" dirty="0"/>
          </a:p>
          <a:p>
            <a:pPr lvl="1"/>
            <a:endParaRPr lang="en-US" sz="1600" dirty="0"/>
          </a:p>
          <a:p>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a:xfrm>
            <a:off x="600552" y="0"/>
            <a:ext cx="8229600" cy="1143000"/>
          </a:xfrm>
        </p:spPr>
        <p:txBody>
          <a:bodyPr>
            <a:noAutofit/>
          </a:bodyPr>
          <a:lstStyle/>
          <a:p>
            <a:r>
              <a:rPr lang="en-US" sz="4000" dirty="0"/>
              <a:t>Fire Workgroup: 2016 beta</a:t>
            </a:r>
          </a:p>
        </p:txBody>
      </p:sp>
      <p:sp>
        <p:nvSpPr>
          <p:cNvPr id="5" name="Footer Placeholder 4">
            <a:extLst>
              <a:ext uri="{FF2B5EF4-FFF2-40B4-BE49-F238E27FC236}">
                <a16:creationId xmlns:a16="http://schemas.microsoft.com/office/drawing/2014/main" id="{98FDC751-9158-BC45-A395-95FB03ED05BE}"/>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4250425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normAutofit/>
          </a:bodyPr>
          <a:lstStyle/>
          <a:p>
            <a:endParaRPr lang="en-US" sz="2400" b="1" u="sng" dirty="0"/>
          </a:p>
          <a:p>
            <a:r>
              <a:rPr lang="en-US" sz="2400" b="1" dirty="0"/>
              <a:t>Status</a:t>
            </a:r>
          </a:p>
          <a:p>
            <a:pPr lvl="1"/>
            <a:r>
              <a:rPr lang="en-US" sz="2000" dirty="0"/>
              <a:t>Processing has already begun using new data</a:t>
            </a:r>
          </a:p>
          <a:p>
            <a:pPr lvl="1"/>
            <a:r>
              <a:rPr lang="en-US" sz="2000" dirty="0"/>
              <a:t>QA has also begun at various steps in the fire emissions modeling process</a:t>
            </a:r>
          </a:p>
          <a:p>
            <a:r>
              <a:rPr lang="en-US" sz="2400" b="1" dirty="0"/>
              <a:t>Milestones</a:t>
            </a:r>
          </a:p>
          <a:p>
            <a:pPr lvl="1"/>
            <a:r>
              <a:rPr lang="en-US" sz="2000" dirty="0"/>
              <a:t>Expected review date: early October</a:t>
            </a:r>
          </a:p>
          <a:p>
            <a:pPr lvl="1"/>
            <a:r>
              <a:rPr lang="en-US" sz="2000" dirty="0"/>
              <a:t>Expected release date: October 31, 2018</a:t>
            </a:r>
          </a:p>
          <a:p>
            <a:r>
              <a:rPr lang="en-US" sz="2400" b="1" dirty="0"/>
              <a:t>Projections</a:t>
            </a:r>
            <a:r>
              <a:rPr lang="en-US" sz="2400" dirty="0"/>
              <a:t>: </a:t>
            </a:r>
          </a:p>
          <a:p>
            <a:pPr lvl="1"/>
            <a:r>
              <a:rPr lang="en-US" sz="2000" dirty="0"/>
              <a:t>None planned; possible for 2016v1</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p:txBody>
          <a:bodyPr>
            <a:normAutofit/>
          </a:bodyPr>
          <a:lstStyle/>
          <a:p>
            <a:r>
              <a:rPr lang="en-US" sz="4400" dirty="0"/>
              <a:t>Fire Workgroup: 2016 beta</a:t>
            </a:r>
          </a:p>
        </p:txBody>
      </p:sp>
      <p:sp>
        <p:nvSpPr>
          <p:cNvPr id="5" name="Footer Placeholder 4">
            <a:extLst>
              <a:ext uri="{FF2B5EF4-FFF2-40B4-BE49-F238E27FC236}">
                <a16:creationId xmlns:a16="http://schemas.microsoft.com/office/drawing/2014/main" id="{7A4D97B0-E16D-4544-A59A-F7C3934B1A0E}"/>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1438199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67000"/>
            <a:ext cx="8555832" cy="3568895"/>
          </a:xfrm>
        </p:spPr>
        <p:txBody>
          <a:bodyPr>
            <a:normAutofit fontScale="92500" lnSpcReduction="10000"/>
          </a:bodyPr>
          <a:lstStyle/>
          <a:p>
            <a:r>
              <a:rPr lang="en-US" sz="3000" b="1" u="sng" dirty="0"/>
              <a:t>Co-leads</a:t>
            </a:r>
            <a:r>
              <a:rPr lang="en-US" sz="3000" dirty="0"/>
              <a:t>: Jeff </a:t>
            </a:r>
            <a:r>
              <a:rPr lang="en-US" sz="3000" dirty="0" err="1"/>
              <a:t>Vukovich</a:t>
            </a:r>
            <a:r>
              <a:rPr lang="en-US" sz="3000" dirty="0"/>
              <a:t> (EPA), Doug Boyer (TCEQ)</a:t>
            </a:r>
          </a:p>
          <a:p>
            <a:pPr marL="109728" indent="0">
              <a:buNone/>
            </a:pPr>
            <a:endParaRPr lang="en-US" sz="2800" dirty="0"/>
          </a:p>
          <a:p>
            <a:r>
              <a:rPr lang="en-US" sz="3000" b="1" u="sng" dirty="0"/>
              <a:t>Schedule</a:t>
            </a:r>
            <a:r>
              <a:rPr lang="en-US" sz="3000" dirty="0"/>
              <a:t>: Calls on 3</a:t>
            </a:r>
            <a:r>
              <a:rPr lang="en-US" sz="3000" baseline="30000" dirty="0"/>
              <a:t>rd</a:t>
            </a:r>
            <a:r>
              <a:rPr lang="en-US" sz="3000" dirty="0"/>
              <a:t> Tuesday 330PM ET</a:t>
            </a:r>
          </a:p>
          <a:p>
            <a:pPr marL="109728" indent="0">
              <a:buNone/>
            </a:pPr>
            <a:endParaRPr lang="en-US" sz="2800" b="1" u="sng" dirty="0"/>
          </a:p>
          <a:p>
            <a:r>
              <a:rPr lang="en-US" sz="3000" b="1" u="sng" dirty="0"/>
              <a:t>Wiki</a:t>
            </a:r>
            <a:r>
              <a:rPr lang="en-US" sz="3000" dirty="0"/>
              <a:t>:</a:t>
            </a:r>
            <a:r>
              <a:rPr lang="en-US" sz="2800" dirty="0"/>
              <a:t> </a:t>
            </a:r>
            <a:r>
              <a:rPr lang="en-US" sz="2600" dirty="0">
                <a:hlinkClick r:id="rId2"/>
              </a:rPr>
              <a:t>http://views.cira.colostate.edu/wiki/wiki/9172</a:t>
            </a:r>
            <a:endParaRPr lang="en-US" sz="2600" dirty="0"/>
          </a:p>
          <a:p>
            <a:pPr marL="109728" indent="0">
              <a:buNone/>
            </a:pPr>
            <a:endParaRPr lang="en-US" sz="2000" dirty="0"/>
          </a:p>
          <a:p>
            <a:r>
              <a:rPr lang="en-US" sz="3000" b="1" dirty="0"/>
              <a:t>Google Drive: </a:t>
            </a:r>
            <a:endParaRPr lang="en-US" sz="3000" dirty="0"/>
          </a:p>
          <a:p>
            <a:pPr lvl="1"/>
            <a:r>
              <a:rPr lang="en-US" sz="1600" dirty="0">
                <a:hlinkClick r:id="rId3"/>
              </a:rPr>
              <a:t>https://drive.google.com/drive/folders/1ulLmJPQ1WkOnsi6_g2nkHLWfqJEw4RSU</a:t>
            </a:r>
            <a:endParaRPr lang="en-US" sz="1600" dirty="0"/>
          </a:p>
          <a:p>
            <a:endParaRPr lang="en-US" sz="2000" dirty="0"/>
          </a:p>
          <a:p>
            <a:endParaRPr lang="en-US" sz="2000" dirty="0"/>
          </a:p>
          <a:p>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a:xfrm>
            <a:off x="457200" y="749300"/>
            <a:ext cx="4572000" cy="1143000"/>
          </a:xfrm>
        </p:spPr>
        <p:txBody>
          <a:bodyPr>
            <a:noAutofit/>
          </a:bodyPr>
          <a:lstStyle/>
          <a:p>
            <a:pPr algn="ctr"/>
            <a:r>
              <a:rPr lang="en-US" sz="4400" dirty="0" err="1"/>
              <a:t>Biogenics</a:t>
            </a:r>
            <a:r>
              <a:rPr lang="en-US" sz="4400" dirty="0"/>
              <a:t> Workgroup</a:t>
            </a:r>
          </a:p>
        </p:txBody>
      </p:sp>
      <p:pic>
        <p:nvPicPr>
          <p:cNvPr id="6" name="Picture 5">
            <a:extLst>
              <a:ext uri="{FF2B5EF4-FFF2-40B4-BE49-F238E27FC236}">
                <a16:creationId xmlns:a16="http://schemas.microsoft.com/office/drawing/2014/main" id="{13E737AC-982A-5A49-A91D-24BE64B0FD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0229" y="152400"/>
            <a:ext cx="3579923" cy="2336800"/>
          </a:xfrm>
          <a:prstGeom prst="rect">
            <a:avLst/>
          </a:prstGeom>
          <a:effectLst>
            <a:outerShdw blurRad="50800" dist="38100" dir="8100000" algn="tr" rotWithShape="0">
              <a:prstClr val="black">
                <a:alpha val="40000"/>
              </a:prstClr>
            </a:outerShdw>
          </a:effectLst>
        </p:spPr>
      </p:pic>
      <p:sp>
        <p:nvSpPr>
          <p:cNvPr id="7" name="Footer Placeholder 6">
            <a:extLst>
              <a:ext uri="{FF2B5EF4-FFF2-40B4-BE49-F238E27FC236}">
                <a16:creationId xmlns:a16="http://schemas.microsoft.com/office/drawing/2014/main" id="{E2BDE81E-8890-AD4F-B2CE-DCE656CE4AE7}"/>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3297342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266272" cy="5181600"/>
          </a:xfrm>
        </p:spPr>
        <p:txBody>
          <a:bodyPr>
            <a:normAutofit lnSpcReduction="10000"/>
          </a:bodyPr>
          <a:lstStyle/>
          <a:p>
            <a:r>
              <a:rPr lang="en-US" sz="2400" b="1" dirty="0"/>
              <a:t>Models</a:t>
            </a:r>
          </a:p>
          <a:p>
            <a:pPr lvl="1"/>
            <a:r>
              <a:rPr lang="en-US" sz="2200" dirty="0"/>
              <a:t>Biogenic Emissions Inventory System version 3.61 (BEIS3)</a:t>
            </a:r>
          </a:p>
          <a:p>
            <a:pPr lvl="1"/>
            <a:r>
              <a:rPr lang="en-US" sz="2200" dirty="0"/>
              <a:t>Model of Emissions of Gases and Aerosols from Nature (MEGAN) version 3 beta</a:t>
            </a:r>
          </a:p>
          <a:p>
            <a:pPr lvl="1"/>
            <a:endParaRPr lang="en-US" sz="2400" b="1" dirty="0"/>
          </a:p>
          <a:p>
            <a:r>
              <a:rPr lang="en-US" sz="2400" b="1" dirty="0"/>
              <a:t>Approach</a:t>
            </a:r>
          </a:p>
          <a:p>
            <a:pPr lvl="1"/>
            <a:r>
              <a:rPr lang="en-US" sz="2400" dirty="0"/>
              <a:t>Execute annual simulations for both BEIS3 and MEGANv3</a:t>
            </a:r>
          </a:p>
          <a:p>
            <a:pPr lvl="1"/>
            <a:r>
              <a:rPr lang="en-US" sz="2400" dirty="0"/>
              <a:t>Examine and quality assess input data (e.g. </a:t>
            </a:r>
            <a:r>
              <a:rPr lang="en-US" sz="2400" dirty="0" err="1"/>
              <a:t>landuse</a:t>
            </a:r>
            <a:r>
              <a:rPr lang="en-US" sz="2400" dirty="0"/>
              <a:t>)</a:t>
            </a:r>
          </a:p>
          <a:p>
            <a:pPr lvl="1"/>
            <a:r>
              <a:rPr lang="en-US" sz="2400" dirty="0"/>
              <a:t>Emissions comparisons</a:t>
            </a:r>
          </a:p>
          <a:p>
            <a:pPr lvl="1"/>
            <a:r>
              <a:rPr lang="en-US" sz="2400" dirty="0"/>
              <a:t>Research availability of emissions flux observational data</a:t>
            </a:r>
          </a:p>
          <a:p>
            <a:pPr lvl="1"/>
            <a:endParaRPr lang="en-US" sz="2400" dirty="0"/>
          </a:p>
          <a:p>
            <a:pPr lvl="2"/>
            <a:endParaRPr lang="en-US" sz="2400" dirty="0"/>
          </a:p>
          <a:p>
            <a:pPr lvl="1"/>
            <a:endParaRPr lang="en-US" sz="2400" dirty="0"/>
          </a:p>
          <a:p>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a:xfrm>
            <a:off x="1524000" y="0"/>
            <a:ext cx="8229600" cy="1143000"/>
          </a:xfrm>
        </p:spPr>
        <p:txBody>
          <a:bodyPr>
            <a:noAutofit/>
          </a:bodyPr>
          <a:lstStyle/>
          <a:p>
            <a:r>
              <a:rPr lang="en-US" sz="3200" dirty="0" err="1"/>
              <a:t>Biogenics</a:t>
            </a:r>
            <a:r>
              <a:rPr lang="en-US" sz="3200" dirty="0"/>
              <a:t> Workgroup: 2016beta</a:t>
            </a:r>
          </a:p>
        </p:txBody>
      </p:sp>
      <p:sp>
        <p:nvSpPr>
          <p:cNvPr id="5" name="Footer Placeholder 4">
            <a:extLst>
              <a:ext uri="{FF2B5EF4-FFF2-40B4-BE49-F238E27FC236}">
                <a16:creationId xmlns:a16="http://schemas.microsoft.com/office/drawing/2014/main" id="{8C6A57B2-6714-154F-BB33-A63C561692AC}"/>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3998106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normAutofit/>
          </a:bodyPr>
          <a:lstStyle/>
          <a:p>
            <a:endParaRPr lang="en-US" sz="2400" b="1" u="sng" dirty="0"/>
          </a:p>
          <a:p>
            <a:r>
              <a:rPr lang="en-US" sz="2400" b="1" dirty="0"/>
              <a:t>Status</a:t>
            </a:r>
          </a:p>
          <a:p>
            <a:pPr lvl="1"/>
            <a:r>
              <a:rPr lang="en-US" sz="2000" dirty="0"/>
              <a:t>MEGANv3 beta “default” configuration run complete</a:t>
            </a:r>
          </a:p>
          <a:p>
            <a:pPr lvl="1"/>
            <a:r>
              <a:rPr lang="en-US" sz="2000" dirty="0"/>
              <a:t>BEIS3 run complete</a:t>
            </a:r>
          </a:p>
          <a:p>
            <a:pPr lvl="2"/>
            <a:r>
              <a:rPr lang="en-US" sz="1800" dirty="0"/>
              <a:t>Considering small </a:t>
            </a:r>
            <a:r>
              <a:rPr lang="en-US" sz="1800" dirty="0" err="1"/>
              <a:t>landuse</a:t>
            </a:r>
            <a:r>
              <a:rPr lang="en-US" sz="1800" dirty="0"/>
              <a:t> change and rerun in short-term</a:t>
            </a:r>
          </a:p>
          <a:p>
            <a:pPr lvl="1"/>
            <a:r>
              <a:rPr lang="en-US" sz="2000" dirty="0"/>
              <a:t>Quality assurance steps and comparisons continue</a:t>
            </a:r>
          </a:p>
          <a:p>
            <a:r>
              <a:rPr lang="en-US" sz="2400" b="1" dirty="0"/>
              <a:t>Milestones</a:t>
            </a:r>
            <a:endParaRPr lang="en-US" sz="2000" dirty="0"/>
          </a:p>
          <a:p>
            <a:pPr lvl="1"/>
            <a:r>
              <a:rPr lang="en-US" sz="2000" dirty="0"/>
              <a:t>Expected release date: October 31, 2018</a:t>
            </a:r>
          </a:p>
          <a:p>
            <a:pPr lvl="1"/>
            <a:r>
              <a:rPr lang="en-US" sz="2000" dirty="0"/>
              <a:t>Release will include both BEIS3 and MEGANv3 gridded emissions</a:t>
            </a:r>
          </a:p>
          <a:p>
            <a:r>
              <a:rPr lang="en-US" sz="2400" b="1" dirty="0"/>
              <a:t>Projections</a:t>
            </a:r>
            <a:r>
              <a:rPr lang="en-US" sz="2400" dirty="0"/>
              <a:t>: </a:t>
            </a:r>
          </a:p>
          <a:p>
            <a:pPr lvl="1"/>
            <a:r>
              <a:rPr lang="en-US" sz="2000" dirty="0"/>
              <a:t>None planned</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p:txBody>
          <a:bodyPr>
            <a:normAutofit fontScale="90000"/>
          </a:bodyPr>
          <a:lstStyle/>
          <a:p>
            <a:r>
              <a:rPr lang="en-US" sz="4400" dirty="0"/>
              <a:t>Biogenic Workgroup: 2016 beta</a:t>
            </a:r>
          </a:p>
        </p:txBody>
      </p:sp>
      <p:sp>
        <p:nvSpPr>
          <p:cNvPr id="5" name="Footer Placeholder 4">
            <a:extLst>
              <a:ext uri="{FF2B5EF4-FFF2-40B4-BE49-F238E27FC236}">
                <a16:creationId xmlns:a16="http://schemas.microsoft.com/office/drawing/2014/main" id="{B5A0D0A0-9D2A-F840-99CC-1443D29DFFA7}"/>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17725869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647040"/>
            <a:ext cx="8784432" cy="3906160"/>
          </a:xfrm>
        </p:spPr>
        <p:txBody>
          <a:bodyPr>
            <a:normAutofit fontScale="70000" lnSpcReduction="20000"/>
          </a:bodyPr>
          <a:lstStyle/>
          <a:p>
            <a:r>
              <a:rPr lang="en-US" sz="3400" b="1" u="sng" dirty="0"/>
              <a:t>Co-leads</a:t>
            </a:r>
            <a:r>
              <a:rPr lang="en-US" sz="3400" dirty="0"/>
              <a:t>: Husain </a:t>
            </a:r>
            <a:r>
              <a:rPr lang="en-US" sz="3400" dirty="0" err="1"/>
              <a:t>Waheed</a:t>
            </a:r>
            <a:r>
              <a:rPr lang="en-US" sz="3400" dirty="0"/>
              <a:t> (MD Dept of Environment), Zac Adelman (LADCO) [Interim]</a:t>
            </a:r>
          </a:p>
          <a:p>
            <a:pPr marL="109728" indent="0">
              <a:buNone/>
            </a:pPr>
            <a:endParaRPr lang="en-US" sz="2600" dirty="0"/>
          </a:p>
          <a:p>
            <a:r>
              <a:rPr lang="en-US" sz="3400" b="1" u="sng" dirty="0"/>
              <a:t>Schedule</a:t>
            </a:r>
            <a:r>
              <a:rPr lang="en-US" sz="3400" dirty="0"/>
              <a:t>: No call schedule yet, starting in October 2018</a:t>
            </a:r>
          </a:p>
          <a:p>
            <a:pPr marL="109728" indent="0">
              <a:buNone/>
            </a:pPr>
            <a:endParaRPr lang="en-US" sz="2600" dirty="0"/>
          </a:p>
          <a:p>
            <a:r>
              <a:rPr lang="en-US" sz="3400" b="1" u="sng" dirty="0"/>
              <a:t>Wiki</a:t>
            </a:r>
            <a:r>
              <a:rPr lang="en-US" sz="3400" dirty="0"/>
              <a:t>:</a:t>
            </a:r>
            <a:r>
              <a:rPr lang="en-US" sz="2800" dirty="0"/>
              <a:t> </a:t>
            </a:r>
            <a:r>
              <a:rPr lang="en-US" sz="2600" dirty="0">
                <a:hlinkClick r:id="rId2"/>
              </a:rPr>
              <a:t>http://views.cira.colostate.edu/wiki/wiki/9190</a:t>
            </a:r>
            <a:endParaRPr lang="en-US" sz="2600" dirty="0"/>
          </a:p>
          <a:p>
            <a:pPr marL="109728" indent="0">
              <a:buNone/>
            </a:pPr>
            <a:endParaRPr lang="en-US" sz="2300" dirty="0"/>
          </a:p>
          <a:p>
            <a:r>
              <a:rPr lang="en-US" sz="3400" b="1" u="sng" dirty="0"/>
              <a:t>Objectives:</a:t>
            </a:r>
            <a:r>
              <a:rPr lang="en-US" sz="3400" dirty="0"/>
              <a:t> </a:t>
            </a:r>
          </a:p>
          <a:p>
            <a:pPr lvl="1"/>
            <a:r>
              <a:rPr lang="en-US" sz="2600" dirty="0"/>
              <a:t>Gather, test, and prepare the emissions data platforms created by each of the inventory sector workgroups for use in air quality modeling. </a:t>
            </a:r>
          </a:p>
          <a:p>
            <a:pPr lvl="1"/>
            <a:r>
              <a:rPr lang="en-US" sz="2600" dirty="0"/>
              <a:t>Produce an emissions modeling platform for modeling 2016 and projection years.</a:t>
            </a:r>
          </a:p>
        </p:txBody>
      </p:sp>
      <p:sp>
        <p:nvSpPr>
          <p:cNvPr id="3" name="Slide Number Placeholder 2"/>
          <p:cNvSpPr>
            <a:spLocks noGrp="1"/>
          </p:cNvSpPr>
          <p:nvPr>
            <p:ph type="sldNum" sz="quarter" idx="12"/>
          </p:nvPr>
        </p:nvSpPr>
        <p:spPr/>
        <p:txBody>
          <a:bodyPr/>
          <a:lstStyle/>
          <a:p>
            <a:fld id="{61C894BD-DCE2-4A96-A9AF-225BBEAC2A40}" type="slidenum">
              <a:rPr lang="en-US" smtClean="0"/>
              <a:pPr/>
              <a:t>39</a:t>
            </a:fld>
            <a:endParaRPr lang="en-US"/>
          </a:p>
        </p:txBody>
      </p:sp>
      <p:sp>
        <p:nvSpPr>
          <p:cNvPr id="4" name="Title 3"/>
          <p:cNvSpPr>
            <a:spLocks noGrp="1"/>
          </p:cNvSpPr>
          <p:nvPr>
            <p:ph type="title"/>
          </p:nvPr>
        </p:nvSpPr>
        <p:spPr>
          <a:xfrm>
            <a:off x="434340" y="685800"/>
            <a:ext cx="5684520" cy="1143000"/>
          </a:xfrm>
        </p:spPr>
        <p:txBody>
          <a:bodyPr>
            <a:noAutofit/>
          </a:bodyPr>
          <a:lstStyle/>
          <a:p>
            <a:pPr algn="ctr"/>
            <a:r>
              <a:rPr lang="en-US" sz="3600" dirty="0"/>
              <a:t>Emissions Modeling Workgroup</a:t>
            </a:r>
          </a:p>
        </p:txBody>
      </p:sp>
      <p:pic>
        <p:nvPicPr>
          <p:cNvPr id="5" name="Picture 4">
            <a:extLst>
              <a:ext uri="{FF2B5EF4-FFF2-40B4-BE49-F238E27FC236}">
                <a16:creationId xmlns:a16="http://schemas.microsoft.com/office/drawing/2014/main" id="{A8815B99-352E-0848-91D9-7F436C0D1038}"/>
              </a:ext>
            </a:extLst>
          </p:cNvPr>
          <p:cNvPicPr>
            <a:picLocks noChangeAspect="1"/>
          </p:cNvPicPr>
          <p:nvPr/>
        </p:nvPicPr>
        <p:blipFill rotWithShape="1">
          <a:blip r:embed="rId3"/>
          <a:srcRect t="2904" r="3601" b="5155"/>
          <a:stretch/>
        </p:blipFill>
        <p:spPr>
          <a:xfrm>
            <a:off x="6301740" y="152400"/>
            <a:ext cx="2613660" cy="2362200"/>
          </a:xfrm>
          <a:prstGeom prst="rect">
            <a:avLst/>
          </a:prstGeom>
          <a:effectLst>
            <a:outerShdw blurRad="50800" dist="38100" dir="8100000" algn="tr" rotWithShape="0">
              <a:prstClr val="black">
                <a:alpha val="40000"/>
              </a:prstClr>
            </a:outerShdw>
          </a:effectLst>
        </p:spPr>
      </p:pic>
      <p:sp>
        <p:nvSpPr>
          <p:cNvPr id="6" name="Footer Placeholder 5">
            <a:extLst>
              <a:ext uri="{FF2B5EF4-FFF2-40B4-BE49-F238E27FC236}">
                <a16:creationId xmlns:a16="http://schemas.microsoft.com/office/drawing/2014/main" id="{7E5F3791-FEAC-4041-B5F6-D75C25F454D1}"/>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2842654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4769" y="1143000"/>
            <a:ext cx="8421528" cy="5264948"/>
          </a:xfrm>
        </p:spPr>
        <p:txBody>
          <a:bodyPr>
            <a:normAutofit fontScale="92500" lnSpcReduction="10000"/>
          </a:bodyPr>
          <a:lstStyle/>
          <a:p>
            <a:r>
              <a:rPr lang="en-US" sz="2600" dirty="0"/>
              <a:t>Several versions of 2016 platform will be developed</a:t>
            </a:r>
          </a:p>
          <a:p>
            <a:pPr lvl="1">
              <a:lnSpc>
                <a:spcPct val="90000"/>
              </a:lnSpc>
              <a:spcBef>
                <a:spcPts val="400"/>
              </a:spcBef>
              <a:spcAft>
                <a:spcPts val="600"/>
              </a:spcAft>
              <a:buSzPts val="1954"/>
            </a:pPr>
            <a:r>
              <a:rPr lang="en-US" sz="2200" b="1" u="sng" dirty="0"/>
              <a:t>Alpha</a:t>
            </a:r>
            <a:r>
              <a:rPr lang="en-US" sz="2200" dirty="0"/>
              <a:t>: </a:t>
            </a:r>
            <a:r>
              <a:rPr lang="en-US" sz="2200" i="1" dirty="0">
                <a:solidFill>
                  <a:schemeClr val="dk1"/>
                </a:solidFill>
                <a:ea typeface="Rambla"/>
                <a:cs typeface="Rambla"/>
                <a:sym typeface="Rambla"/>
              </a:rPr>
              <a:t>preliminary</a:t>
            </a:r>
            <a:r>
              <a:rPr lang="en-US" sz="2200" dirty="0">
                <a:solidFill>
                  <a:schemeClr val="dk1"/>
                </a:solidFill>
                <a:ea typeface="Rambla"/>
                <a:cs typeface="Rambla"/>
                <a:sym typeface="Rambla"/>
              </a:rPr>
              <a:t> version based on 2014NEIv2 for some and 2016 for other key sectors </a:t>
            </a:r>
            <a:r>
              <a:rPr lang="en-US" sz="2400" dirty="0">
                <a:solidFill>
                  <a:schemeClr val="dk1"/>
                </a:solidFill>
                <a:ea typeface="Rambla"/>
                <a:cs typeface="Rambla"/>
                <a:sym typeface="Rambla"/>
              </a:rPr>
              <a:t>(released May 2018)</a:t>
            </a:r>
            <a:endParaRPr lang="en-US" sz="2200" dirty="0">
              <a:solidFill>
                <a:schemeClr val="dk1"/>
              </a:solidFill>
              <a:ea typeface="Rambla"/>
              <a:cs typeface="Rambla"/>
              <a:sym typeface="Rambla"/>
            </a:endParaRPr>
          </a:p>
          <a:p>
            <a:pPr lvl="2">
              <a:lnSpc>
                <a:spcPct val="90000"/>
              </a:lnSpc>
              <a:spcBef>
                <a:spcPts val="400"/>
              </a:spcBef>
              <a:spcAft>
                <a:spcPts val="300"/>
              </a:spcAft>
              <a:buSzPts val="1954"/>
            </a:pPr>
            <a:r>
              <a:rPr lang="en-US" sz="2000" dirty="0">
                <a:hlinkClick r:id="rId2"/>
              </a:rPr>
              <a:t>ftp://newftp.epa.gov/Air/emismod/2016/alpha/</a:t>
            </a:r>
            <a:endParaRPr lang="en-US" sz="2000" dirty="0"/>
          </a:p>
          <a:p>
            <a:pPr lvl="2">
              <a:lnSpc>
                <a:spcPct val="90000"/>
              </a:lnSpc>
              <a:spcBef>
                <a:spcPts val="400"/>
              </a:spcBef>
              <a:spcAft>
                <a:spcPts val="300"/>
              </a:spcAft>
              <a:buSzPts val="1954"/>
            </a:pPr>
            <a:r>
              <a:rPr lang="en-US" sz="2000" dirty="0"/>
              <a:t>Compatible versions of 2014 and 2015 were also released</a:t>
            </a:r>
          </a:p>
          <a:p>
            <a:pPr lvl="2">
              <a:lnSpc>
                <a:spcPct val="90000"/>
              </a:lnSpc>
              <a:spcBef>
                <a:spcPts val="400"/>
              </a:spcBef>
              <a:spcAft>
                <a:spcPts val="300"/>
              </a:spcAft>
              <a:buSzPts val="1954"/>
            </a:pPr>
            <a:r>
              <a:rPr lang="en-US" sz="2000" dirty="0">
                <a:solidFill>
                  <a:schemeClr val="dk1"/>
                </a:solidFill>
                <a:ea typeface="Rambla"/>
                <a:cs typeface="Rambla"/>
                <a:sym typeface="Rambla"/>
              </a:rPr>
              <a:t>For initial testing of 2016 model runs</a:t>
            </a:r>
          </a:p>
          <a:p>
            <a:pPr lvl="1">
              <a:spcBef>
                <a:spcPts val="400"/>
              </a:spcBef>
              <a:spcAft>
                <a:spcPts val="300"/>
              </a:spcAft>
            </a:pPr>
            <a:r>
              <a:rPr lang="en-US" sz="2200" b="1" u="sng" dirty="0"/>
              <a:t>Beta</a:t>
            </a:r>
            <a:r>
              <a:rPr lang="en-US" sz="2200" dirty="0"/>
              <a:t>: </a:t>
            </a:r>
            <a:r>
              <a:rPr lang="en-US" sz="2200" i="1" dirty="0">
                <a:solidFill>
                  <a:schemeClr val="dk1"/>
                </a:solidFill>
                <a:ea typeface="Rambla"/>
                <a:cs typeface="Rambla"/>
                <a:sym typeface="Rambla"/>
              </a:rPr>
              <a:t>improved </a:t>
            </a:r>
            <a:r>
              <a:rPr lang="en-US" sz="2200" i="1" dirty="0"/>
              <a:t>and/or new </a:t>
            </a:r>
            <a:r>
              <a:rPr lang="en-US" sz="2200" dirty="0">
                <a:solidFill>
                  <a:schemeClr val="dk1"/>
                </a:solidFill>
                <a:ea typeface="Rambla"/>
                <a:cs typeface="Rambla"/>
                <a:sym typeface="Rambla"/>
              </a:rPr>
              <a:t> version of actual 2016 emissions for most sectors and preliminary projected emissions to 2023 and 2028 (October 2018)</a:t>
            </a:r>
            <a:endParaRPr lang="en-US" sz="2200" dirty="0"/>
          </a:p>
          <a:p>
            <a:pPr lvl="1">
              <a:spcBef>
                <a:spcPts val="400"/>
              </a:spcBef>
              <a:spcAft>
                <a:spcPts val="300"/>
              </a:spcAft>
            </a:pPr>
            <a:r>
              <a:rPr lang="en-US" sz="2200" b="1" u="sng" dirty="0"/>
              <a:t>V1.0</a:t>
            </a:r>
            <a:r>
              <a:rPr lang="en-US" sz="2200" dirty="0"/>
              <a:t>: </a:t>
            </a:r>
            <a:r>
              <a:rPr lang="en-US" sz="2200" i="1" dirty="0"/>
              <a:t>fully updated </a:t>
            </a:r>
            <a:r>
              <a:rPr lang="en-US" sz="2200" dirty="0"/>
              <a:t>2016 emissions and complete projected emissions for 2023 and 2028 (Early 2019)</a:t>
            </a:r>
          </a:p>
          <a:p>
            <a:pPr>
              <a:spcAft>
                <a:spcPts val="300"/>
              </a:spcAft>
            </a:pPr>
            <a:r>
              <a:rPr lang="en-US" sz="2600" dirty="0"/>
              <a:t>Schedule overlaps with 2017 NEI Development</a:t>
            </a:r>
          </a:p>
          <a:p>
            <a:pPr lvl="1">
              <a:spcAft>
                <a:spcPts val="300"/>
              </a:spcAft>
            </a:pPr>
            <a:r>
              <a:rPr lang="en-US" sz="2200" b="1" dirty="0"/>
              <a:t>Prioritize the 2017 NEI over the 2016 platform</a:t>
            </a:r>
            <a:r>
              <a:rPr lang="en-US" sz="2200" dirty="0"/>
              <a:t>, as needed</a:t>
            </a:r>
          </a:p>
          <a:p>
            <a:pPr lvl="1">
              <a:spcAft>
                <a:spcPts val="300"/>
              </a:spcAft>
            </a:pPr>
            <a:r>
              <a:rPr lang="en-US" sz="2200" dirty="0"/>
              <a:t>Any missing data for 2016 will be filled in based on 2014 NEI data and nationally consistent methods</a:t>
            </a:r>
          </a:p>
          <a:p>
            <a:pPr lvl="1"/>
            <a:endParaRPr lang="en-US" dirty="0"/>
          </a:p>
        </p:txBody>
      </p:sp>
      <p:sp>
        <p:nvSpPr>
          <p:cNvPr id="4" name="Slide Number Placeholder 3"/>
          <p:cNvSpPr>
            <a:spLocks noGrp="1"/>
          </p:cNvSpPr>
          <p:nvPr>
            <p:ph type="sldNum" sz="quarter" idx="12"/>
          </p:nvPr>
        </p:nvSpPr>
        <p:spPr/>
        <p:txBody>
          <a:bodyPr/>
          <a:lstStyle/>
          <a:p>
            <a:fld id="{61C894BD-DCE2-4A96-A9AF-225BBEAC2A40}" type="slidenum">
              <a:rPr lang="en-US" smtClean="0"/>
              <a:pPr/>
              <a:t>4</a:t>
            </a:fld>
            <a:endParaRPr lang="en-US"/>
          </a:p>
        </p:txBody>
      </p:sp>
      <p:sp>
        <p:nvSpPr>
          <p:cNvPr id="5" name="Title 4"/>
          <p:cNvSpPr>
            <a:spLocks noGrp="1"/>
          </p:cNvSpPr>
          <p:nvPr>
            <p:ph type="title"/>
          </p:nvPr>
        </p:nvSpPr>
        <p:spPr>
          <a:xfrm>
            <a:off x="417672" y="140407"/>
            <a:ext cx="8229600" cy="1143000"/>
          </a:xfrm>
        </p:spPr>
        <p:txBody>
          <a:bodyPr/>
          <a:lstStyle/>
          <a:p>
            <a:r>
              <a:rPr lang="en-US" dirty="0"/>
              <a:t>2016 EMP Schedule</a:t>
            </a:r>
          </a:p>
        </p:txBody>
      </p:sp>
      <p:sp>
        <p:nvSpPr>
          <p:cNvPr id="3" name="Footer Placeholder 2">
            <a:extLst>
              <a:ext uri="{FF2B5EF4-FFF2-40B4-BE49-F238E27FC236}">
                <a16:creationId xmlns:a16="http://schemas.microsoft.com/office/drawing/2014/main" id="{142321CE-04B3-7741-B9BD-02D7C3E19570}"/>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3532382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1246" y="1412744"/>
            <a:ext cx="8731785" cy="5140456"/>
          </a:xfrm>
        </p:spPr>
        <p:txBody>
          <a:bodyPr>
            <a:noAutofit/>
          </a:bodyPr>
          <a:lstStyle/>
          <a:p>
            <a:r>
              <a:rPr lang="en-US" sz="2000" b="1" dirty="0"/>
              <a:t>Testing and Platform Development</a:t>
            </a:r>
          </a:p>
          <a:p>
            <a:pPr lvl="1"/>
            <a:r>
              <a:rPr lang="en-US" sz="1600" dirty="0"/>
              <a:t>Assess availability of 2016 meteorology</a:t>
            </a:r>
          </a:p>
          <a:p>
            <a:pPr lvl="1"/>
            <a:r>
              <a:rPr lang="en-US" sz="1600" dirty="0"/>
              <a:t>Emissions modeling protocol and platform creation</a:t>
            </a:r>
          </a:p>
          <a:p>
            <a:pPr lvl="1"/>
            <a:r>
              <a:rPr lang="en-US" sz="1600" dirty="0"/>
              <a:t>SMOKE modeling</a:t>
            </a:r>
          </a:p>
          <a:p>
            <a:pPr lvl="1"/>
            <a:r>
              <a:rPr lang="en-US" sz="1600" dirty="0"/>
              <a:t>Data validation</a:t>
            </a:r>
          </a:p>
          <a:p>
            <a:endParaRPr lang="en-US" sz="2000" b="1" dirty="0"/>
          </a:p>
          <a:p>
            <a:r>
              <a:rPr lang="en-US" sz="2000" b="1" dirty="0"/>
              <a:t>Platform Packaging</a:t>
            </a:r>
            <a:endParaRPr lang="en-US" sz="2000" dirty="0"/>
          </a:p>
          <a:p>
            <a:pPr lvl="1"/>
            <a:r>
              <a:rPr lang="en-US" sz="1600" dirty="0"/>
              <a:t>Create an emissions modeling package with data and software needed to prepare the emissions for air quality modeling</a:t>
            </a:r>
          </a:p>
          <a:p>
            <a:pPr lvl="1"/>
            <a:r>
              <a:rPr lang="en-US" sz="1600" dirty="0"/>
              <a:t>Develop an approach (and document) how to customize the base emissions modeling platform</a:t>
            </a:r>
          </a:p>
          <a:p>
            <a:pPr lvl="1"/>
            <a:endParaRPr lang="en-US" sz="1600" dirty="0"/>
          </a:p>
          <a:p>
            <a:r>
              <a:rPr lang="en-US" sz="2000" b="1" dirty="0"/>
              <a:t>Documentation and Evaluation</a:t>
            </a:r>
          </a:p>
          <a:p>
            <a:pPr lvl="1"/>
            <a:r>
              <a:rPr lang="en-US" sz="1600" dirty="0"/>
              <a:t>Provide feedback to inventory sector workgroups on their documentation</a:t>
            </a:r>
          </a:p>
          <a:p>
            <a:pPr lvl="1"/>
            <a:r>
              <a:rPr lang="en-US" sz="1600" dirty="0"/>
              <a:t>Model performance evaluation of the 2016 base modeling</a:t>
            </a:r>
          </a:p>
          <a:p>
            <a:pPr lvl="1"/>
            <a:r>
              <a:rPr lang="en-US" sz="1600" dirty="0"/>
              <a:t>Create best-practices guidance for using the Collaborative data for modeling</a:t>
            </a:r>
          </a:p>
        </p:txBody>
      </p:sp>
      <p:sp>
        <p:nvSpPr>
          <p:cNvPr id="3" name="Slide Number Placeholder 2"/>
          <p:cNvSpPr>
            <a:spLocks noGrp="1"/>
          </p:cNvSpPr>
          <p:nvPr>
            <p:ph type="sldNum" sz="quarter" idx="12"/>
          </p:nvPr>
        </p:nvSpPr>
        <p:spPr/>
        <p:txBody>
          <a:bodyPr/>
          <a:lstStyle/>
          <a:p>
            <a:fld id="{61C894BD-DCE2-4A96-A9AF-225BBEAC2A40}" type="slidenum">
              <a:rPr lang="en-US" smtClean="0"/>
              <a:pPr/>
              <a:t>40</a:t>
            </a:fld>
            <a:endParaRPr lang="en-US"/>
          </a:p>
        </p:txBody>
      </p:sp>
      <p:sp>
        <p:nvSpPr>
          <p:cNvPr id="7" name="Title 3">
            <a:extLst>
              <a:ext uri="{FF2B5EF4-FFF2-40B4-BE49-F238E27FC236}">
                <a16:creationId xmlns:a16="http://schemas.microsoft.com/office/drawing/2014/main" id="{818362BB-024D-4645-B407-10B9F9A6CE42}"/>
              </a:ext>
            </a:extLst>
          </p:cNvPr>
          <p:cNvSpPr>
            <a:spLocks noGrp="1"/>
          </p:cNvSpPr>
          <p:nvPr>
            <p:ph type="title"/>
          </p:nvPr>
        </p:nvSpPr>
        <p:spPr>
          <a:xfrm>
            <a:off x="457200" y="274638"/>
            <a:ext cx="8229600" cy="1143000"/>
          </a:xfrm>
        </p:spPr>
        <p:txBody>
          <a:bodyPr>
            <a:noAutofit/>
          </a:bodyPr>
          <a:lstStyle/>
          <a:p>
            <a:r>
              <a:rPr lang="en-US" sz="3600" dirty="0"/>
              <a:t>Modeling Workgroup: Tasks</a:t>
            </a:r>
          </a:p>
        </p:txBody>
      </p:sp>
      <p:sp>
        <p:nvSpPr>
          <p:cNvPr id="4" name="Footer Placeholder 3">
            <a:extLst>
              <a:ext uri="{FF2B5EF4-FFF2-40B4-BE49-F238E27FC236}">
                <a16:creationId xmlns:a16="http://schemas.microsoft.com/office/drawing/2014/main" id="{70472A01-8B62-0D43-B74A-0614395A4DE7}"/>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2178773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Workgroups will be prioritizing their work to produce version 1.0 of the 2016 inventory by spring 2019; including projections to 2023 and 2028</a:t>
            </a:r>
          </a:p>
          <a:p>
            <a:r>
              <a:rPr lang="en-US" dirty="0"/>
              <a:t>Collecting information on prospective uses of the alpha and beta platforms: </a:t>
            </a:r>
            <a:r>
              <a:rPr lang="en-US" b="1" dirty="0"/>
              <a:t>let us know</a:t>
            </a:r>
          </a:p>
          <a:p>
            <a:r>
              <a:rPr lang="en-US" dirty="0"/>
              <a:t>Quarterly outreach calls by the Collaborative to report out on progress: </a:t>
            </a:r>
            <a:r>
              <a:rPr lang="en-US" b="1" dirty="0"/>
              <a:t>mark your calendar</a:t>
            </a:r>
          </a:p>
          <a:p>
            <a:pPr marL="109728" indent="0">
              <a:buNone/>
            </a:pPr>
            <a:endParaRPr lang="en-US" b="1" u="sng" dirty="0"/>
          </a:p>
          <a:p>
            <a:pPr marL="109728" indent="0" algn="ctr">
              <a:buNone/>
            </a:pPr>
            <a:r>
              <a:rPr lang="en-US" b="1" u="sng" dirty="0"/>
              <a:t>Next outreach call:</a:t>
            </a:r>
          </a:p>
          <a:p>
            <a:pPr marL="109728" indent="0" algn="ctr">
              <a:buNone/>
            </a:pPr>
            <a:r>
              <a:rPr lang="en-US" b="1" u="sng" dirty="0"/>
              <a:t>December 19 at 12:00 Eastern</a:t>
            </a:r>
          </a:p>
        </p:txBody>
      </p:sp>
      <p:sp>
        <p:nvSpPr>
          <p:cNvPr id="3" name="Slide Number Placeholder 2"/>
          <p:cNvSpPr>
            <a:spLocks noGrp="1"/>
          </p:cNvSpPr>
          <p:nvPr>
            <p:ph type="sldNum" sz="quarter" idx="12"/>
          </p:nvPr>
        </p:nvSpPr>
        <p:spPr/>
        <p:txBody>
          <a:bodyPr/>
          <a:lstStyle/>
          <a:p>
            <a:fld id="{61C894BD-DCE2-4A96-A9AF-225BBEAC2A40}" type="slidenum">
              <a:rPr lang="en-US" smtClean="0"/>
              <a:pPr/>
              <a:t>41</a:t>
            </a:fld>
            <a:endParaRPr lang="en-US"/>
          </a:p>
        </p:txBody>
      </p:sp>
      <p:sp>
        <p:nvSpPr>
          <p:cNvPr id="4" name="Title 3"/>
          <p:cNvSpPr>
            <a:spLocks noGrp="1"/>
          </p:cNvSpPr>
          <p:nvPr>
            <p:ph type="title"/>
          </p:nvPr>
        </p:nvSpPr>
        <p:spPr/>
        <p:txBody>
          <a:bodyPr>
            <a:normAutofit fontScale="90000"/>
          </a:bodyPr>
          <a:lstStyle/>
          <a:p>
            <a:r>
              <a:rPr lang="en-US" dirty="0"/>
              <a:t>Inventory Collaborative Next Steps</a:t>
            </a:r>
          </a:p>
        </p:txBody>
      </p:sp>
      <p:sp>
        <p:nvSpPr>
          <p:cNvPr id="5" name="Footer Placeholder 4">
            <a:extLst>
              <a:ext uri="{FF2B5EF4-FFF2-40B4-BE49-F238E27FC236}">
                <a16:creationId xmlns:a16="http://schemas.microsoft.com/office/drawing/2014/main" id="{67E17F0A-0E6A-EC47-BE35-49090C96455D}"/>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1168788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These slides, answers to the questions posed during this webinar, notes:</a:t>
            </a:r>
          </a:p>
          <a:p>
            <a:endParaRPr lang="en-US" dirty="0"/>
          </a:p>
          <a:p>
            <a:pPr marL="109728" indent="0" algn="ctr">
              <a:buNone/>
            </a:pPr>
            <a:r>
              <a:rPr lang="en-US" dirty="0">
                <a:hlinkClick r:id="rId2"/>
              </a:rPr>
              <a:t>http://views.cira.colostate.edu/wiki/wiki/9193</a:t>
            </a:r>
            <a:endParaRPr lang="en-US" dirty="0"/>
          </a:p>
          <a:p>
            <a:pPr marL="109728" indent="0" algn="ctr">
              <a:buNone/>
            </a:pPr>
            <a:endParaRPr lang="en-US" dirty="0"/>
          </a:p>
          <a:p>
            <a:r>
              <a:rPr lang="en-US" dirty="0"/>
              <a:t>Main National Inventory Collaborative Wiki includes live workgroup wikis, documentation, calendar:</a:t>
            </a:r>
          </a:p>
          <a:p>
            <a:pPr marL="109728" indent="0">
              <a:buNone/>
            </a:pPr>
            <a:endParaRPr lang="en-US" dirty="0">
              <a:hlinkClick r:id="rId3"/>
            </a:endParaRPr>
          </a:p>
          <a:p>
            <a:pPr marL="109728" indent="0">
              <a:buNone/>
            </a:pPr>
            <a:r>
              <a:rPr lang="en-US" dirty="0">
                <a:hlinkClick r:id="rId3"/>
              </a:rPr>
              <a:t>http://views.cira.colostate.edu/wiki/wiki/9169</a:t>
            </a:r>
            <a:endParaRPr lang="en-US" dirty="0"/>
          </a:p>
          <a:p>
            <a:pPr marL="109728" indent="0">
              <a:buNone/>
            </a:pPr>
            <a:endParaRPr lang="en-US" dirty="0"/>
          </a:p>
          <a:p>
            <a:pPr marL="109728" indent="0" algn="ctr">
              <a:buNone/>
            </a:pPr>
            <a:endParaRPr lang="en-US"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42</a:t>
            </a:fld>
            <a:endParaRPr lang="en-US"/>
          </a:p>
        </p:txBody>
      </p:sp>
      <p:sp>
        <p:nvSpPr>
          <p:cNvPr id="4" name="Title 3"/>
          <p:cNvSpPr>
            <a:spLocks noGrp="1"/>
          </p:cNvSpPr>
          <p:nvPr>
            <p:ph type="title"/>
          </p:nvPr>
        </p:nvSpPr>
        <p:spPr/>
        <p:txBody>
          <a:bodyPr>
            <a:normAutofit/>
          </a:bodyPr>
          <a:lstStyle/>
          <a:p>
            <a:r>
              <a:rPr lang="en-US" dirty="0"/>
              <a:t>Inventory Collaborative Wiki</a:t>
            </a:r>
          </a:p>
        </p:txBody>
      </p:sp>
      <p:sp>
        <p:nvSpPr>
          <p:cNvPr id="5" name="Footer Placeholder 4">
            <a:extLst>
              <a:ext uri="{FF2B5EF4-FFF2-40B4-BE49-F238E27FC236}">
                <a16:creationId xmlns:a16="http://schemas.microsoft.com/office/drawing/2014/main" id="{1D3E5B5B-1859-7C47-BAB3-34AC2A0824F3}"/>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4273886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4795" y="1487779"/>
            <a:ext cx="8555832" cy="4920169"/>
          </a:xfrm>
        </p:spPr>
        <p:txBody>
          <a:bodyPr>
            <a:normAutofit/>
          </a:bodyPr>
          <a:lstStyle/>
          <a:p>
            <a:r>
              <a:rPr lang="en-US" sz="2400" b="1" u="sng" dirty="0"/>
              <a:t>Coordination co-leads</a:t>
            </a:r>
            <a:r>
              <a:rPr lang="en-US" sz="2400" dirty="0"/>
              <a:t>: Zac Adelman (LADCO) and Alison </a:t>
            </a:r>
            <a:r>
              <a:rPr lang="en-US" sz="2400" dirty="0" err="1"/>
              <a:t>Eyth</a:t>
            </a:r>
            <a:r>
              <a:rPr lang="en-US" sz="2400" dirty="0"/>
              <a:t> (EPA OAQPS)</a:t>
            </a:r>
          </a:p>
          <a:p>
            <a:pPr lvl="1"/>
            <a:r>
              <a:rPr lang="en-US" sz="1800" dirty="0"/>
              <a:t>Developed process and communication structures, facilitate discussions, help resolve issues, documentation requirements, coordinate distribution of data to stakeholders</a:t>
            </a:r>
          </a:p>
          <a:p>
            <a:r>
              <a:rPr lang="en-US" sz="2400" b="1" u="sng" dirty="0"/>
              <a:t>Coordination committee</a:t>
            </a:r>
            <a:r>
              <a:rPr lang="en-US" sz="2400" dirty="0"/>
              <a:t>: regional, state, EPA leaders </a:t>
            </a:r>
          </a:p>
          <a:p>
            <a:pPr lvl="1"/>
            <a:r>
              <a:rPr lang="en-US" sz="1800" dirty="0"/>
              <a:t>Define processes, resolve issues, co-lead workgroups</a:t>
            </a:r>
          </a:p>
          <a:p>
            <a:pPr lvl="1"/>
            <a:r>
              <a:rPr lang="en-US" sz="1800" dirty="0"/>
              <a:t>Includes overall and WG co-leads plus MJO directors</a:t>
            </a:r>
          </a:p>
          <a:p>
            <a:r>
              <a:rPr lang="en-US" sz="2400" b="1" u="sng" dirty="0"/>
              <a:t>Sector-specific Workgroups</a:t>
            </a:r>
            <a:r>
              <a:rPr lang="en-US" sz="2400" dirty="0"/>
              <a:t>: one regional/state staff and one EPA staff (where possible)</a:t>
            </a:r>
          </a:p>
          <a:p>
            <a:pPr lvl="1"/>
            <a:r>
              <a:rPr lang="en-US" sz="1800" dirty="0"/>
              <a:t>Focus on preparing emissions estimates for 2016 and future years, plus improve how the emissions sectors are modeled</a:t>
            </a:r>
          </a:p>
          <a:p>
            <a:pPr lvl="1"/>
            <a:r>
              <a:rPr lang="en-US" sz="1800" dirty="0"/>
              <a:t>Include participants from EPA/states/locals/regions</a:t>
            </a:r>
          </a:p>
          <a:p>
            <a:endParaRPr lang="en-US" dirty="0"/>
          </a:p>
        </p:txBody>
      </p:sp>
      <p:sp>
        <p:nvSpPr>
          <p:cNvPr id="4" name="Slide Number Placeholder 3"/>
          <p:cNvSpPr>
            <a:spLocks noGrp="1"/>
          </p:cNvSpPr>
          <p:nvPr>
            <p:ph type="sldNum" sz="quarter" idx="12"/>
          </p:nvPr>
        </p:nvSpPr>
        <p:spPr/>
        <p:txBody>
          <a:bodyPr/>
          <a:lstStyle/>
          <a:p>
            <a:fld id="{61C894BD-DCE2-4A96-A9AF-225BBEAC2A40}" type="slidenum">
              <a:rPr lang="en-US" smtClean="0"/>
              <a:pPr/>
              <a:t>5</a:t>
            </a:fld>
            <a:endParaRPr lang="en-US"/>
          </a:p>
        </p:txBody>
      </p:sp>
      <p:sp>
        <p:nvSpPr>
          <p:cNvPr id="5" name="Title 4"/>
          <p:cNvSpPr>
            <a:spLocks noGrp="1"/>
          </p:cNvSpPr>
          <p:nvPr>
            <p:ph type="title"/>
          </p:nvPr>
        </p:nvSpPr>
        <p:spPr/>
        <p:txBody>
          <a:bodyPr>
            <a:normAutofit/>
          </a:bodyPr>
          <a:lstStyle/>
          <a:p>
            <a:r>
              <a:rPr lang="en-US" dirty="0"/>
              <a:t>Organizational Structure</a:t>
            </a:r>
          </a:p>
        </p:txBody>
      </p:sp>
      <p:sp>
        <p:nvSpPr>
          <p:cNvPr id="3" name="Footer Placeholder 2">
            <a:extLst>
              <a:ext uri="{FF2B5EF4-FFF2-40B4-BE49-F238E27FC236}">
                <a16:creationId xmlns:a16="http://schemas.microsoft.com/office/drawing/2014/main" id="{236F9DB9-214E-F848-BFAD-54158640673A}"/>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2807304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32"/>
            <a:ext cx="8229600" cy="4690868"/>
          </a:xfrm>
        </p:spPr>
        <p:txBody>
          <a:bodyPr>
            <a:normAutofit fontScale="85000" lnSpcReduction="20000"/>
          </a:bodyPr>
          <a:lstStyle/>
          <a:p>
            <a:r>
              <a:rPr lang="en-US" dirty="0"/>
              <a:t>EGUs</a:t>
            </a:r>
          </a:p>
          <a:p>
            <a:r>
              <a:rPr lang="en-US" dirty="0"/>
              <a:t>Non-EGU Point </a:t>
            </a:r>
          </a:p>
          <a:p>
            <a:r>
              <a:rPr lang="en-US" dirty="0"/>
              <a:t>Nonpoint</a:t>
            </a:r>
          </a:p>
          <a:p>
            <a:r>
              <a:rPr lang="en-US" dirty="0"/>
              <a:t>Oil and gas sources (point and nonpoint)</a:t>
            </a:r>
          </a:p>
          <a:p>
            <a:r>
              <a:rPr lang="en-US" dirty="0"/>
              <a:t>Onroad</a:t>
            </a:r>
          </a:p>
          <a:p>
            <a:r>
              <a:rPr lang="en-US" dirty="0"/>
              <a:t>Nonroad</a:t>
            </a:r>
          </a:p>
          <a:p>
            <a:r>
              <a:rPr lang="en-US" dirty="0"/>
              <a:t>Rail</a:t>
            </a:r>
          </a:p>
          <a:p>
            <a:r>
              <a:rPr lang="en-US" dirty="0"/>
              <a:t>Commercial Marine Vessels (CMV)</a:t>
            </a:r>
          </a:p>
          <a:p>
            <a:r>
              <a:rPr lang="en-US" dirty="0"/>
              <a:t>Fires</a:t>
            </a:r>
          </a:p>
          <a:p>
            <a:r>
              <a:rPr lang="en-US" dirty="0" err="1"/>
              <a:t>Biogenics</a:t>
            </a:r>
            <a:endParaRPr lang="en-US" dirty="0"/>
          </a:p>
          <a:p>
            <a:r>
              <a:rPr lang="en-US" dirty="0"/>
              <a:t>Modeling</a:t>
            </a:r>
          </a:p>
          <a:p>
            <a:r>
              <a:rPr lang="en-US" dirty="0"/>
              <a:t>Wrap up/Next steps</a:t>
            </a:r>
          </a:p>
          <a:p>
            <a:r>
              <a:rPr lang="en-US" sz="2400" dirty="0"/>
              <a:t>Wiki has more information and notes from each workgroup</a:t>
            </a:r>
          </a:p>
          <a:p>
            <a:pPr lvl="1"/>
            <a:r>
              <a:rPr lang="en-US" sz="2000" dirty="0">
                <a:hlinkClick r:id="rId2"/>
              </a:rPr>
              <a:t>http://views.cira.colostate.edu/wiki/wiki/9169</a:t>
            </a:r>
            <a:r>
              <a:rPr lang="en-US" sz="2000" dirty="0"/>
              <a:t> </a:t>
            </a:r>
            <a:endParaRPr lang="en-US" dirty="0"/>
          </a:p>
          <a:p>
            <a:endParaRPr lang="en-US"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6</a:t>
            </a:fld>
            <a:endParaRPr lang="en-US"/>
          </a:p>
        </p:txBody>
      </p:sp>
      <p:sp>
        <p:nvSpPr>
          <p:cNvPr id="4" name="Title 3"/>
          <p:cNvSpPr>
            <a:spLocks noGrp="1"/>
          </p:cNvSpPr>
          <p:nvPr>
            <p:ph type="title"/>
          </p:nvPr>
        </p:nvSpPr>
        <p:spPr/>
        <p:txBody>
          <a:bodyPr>
            <a:normAutofit fontScale="90000"/>
          </a:bodyPr>
          <a:lstStyle/>
          <a:p>
            <a:r>
              <a:rPr lang="en-US" dirty="0"/>
              <a:t>Collaborative Workgroup Reports</a:t>
            </a:r>
          </a:p>
        </p:txBody>
      </p:sp>
      <p:sp>
        <p:nvSpPr>
          <p:cNvPr id="5" name="Footer Placeholder 4">
            <a:extLst>
              <a:ext uri="{FF2B5EF4-FFF2-40B4-BE49-F238E27FC236}">
                <a16:creationId xmlns:a16="http://schemas.microsoft.com/office/drawing/2014/main" id="{CFD4F4A2-0DD5-2742-A8DD-F53DB9BA789D}"/>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2565805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7527" y="2590800"/>
            <a:ext cx="8784432" cy="3634880"/>
          </a:xfrm>
        </p:spPr>
        <p:txBody>
          <a:bodyPr>
            <a:normAutofit/>
          </a:bodyPr>
          <a:lstStyle/>
          <a:p>
            <a:r>
              <a:rPr lang="en-US" sz="2800" b="1" u="sng" dirty="0"/>
              <a:t>Co-leads</a:t>
            </a:r>
            <a:r>
              <a:rPr lang="en-US" sz="2800" dirty="0"/>
              <a:t>: Julie McDill (MARAMA),                   Serpil Kayin (EPA CAMD), Alison Eyth (EPA OAQPS)</a:t>
            </a:r>
          </a:p>
          <a:p>
            <a:pPr marL="109728" indent="0">
              <a:buNone/>
            </a:pPr>
            <a:endParaRPr lang="en-US" sz="2800" dirty="0"/>
          </a:p>
          <a:p>
            <a:r>
              <a:rPr lang="en-US" sz="2800" b="1" u="sng" dirty="0"/>
              <a:t>Schedule</a:t>
            </a:r>
            <a:r>
              <a:rPr lang="en-US" sz="2800" dirty="0"/>
              <a:t>: Calls 4</a:t>
            </a:r>
            <a:r>
              <a:rPr lang="en-US" sz="2800" baseline="30000" dirty="0"/>
              <a:t>th</a:t>
            </a:r>
            <a:r>
              <a:rPr lang="en-US" sz="2800" dirty="0"/>
              <a:t> Thursday at 2:00pm ET</a:t>
            </a:r>
          </a:p>
          <a:p>
            <a:pPr marL="109728" indent="0">
              <a:buNone/>
            </a:pPr>
            <a:endParaRPr lang="en-US" sz="2800" dirty="0"/>
          </a:p>
          <a:p>
            <a:r>
              <a:rPr lang="en-US" sz="2800" b="1" u="sng" dirty="0"/>
              <a:t>Wiki</a:t>
            </a:r>
            <a:r>
              <a:rPr lang="en-US" sz="2800" dirty="0"/>
              <a:t>: </a:t>
            </a:r>
            <a:r>
              <a:rPr lang="en-US" sz="2400" dirty="0">
                <a:hlinkClick r:id="rId3"/>
              </a:rPr>
              <a:t>http://views.cira.colostate.edu/wiki/wiki/9174</a:t>
            </a:r>
            <a:endParaRPr lang="en-US" sz="2800" dirty="0"/>
          </a:p>
          <a:p>
            <a:pPr marL="109728" indent="0">
              <a:buNone/>
            </a:pPr>
            <a:endParaRPr lang="en-US" sz="2300" dirty="0"/>
          </a:p>
          <a:p>
            <a:endParaRPr lang="en-US" sz="2600"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7</a:t>
            </a:fld>
            <a:endParaRPr lang="en-US"/>
          </a:p>
        </p:txBody>
      </p:sp>
      <p:sp>
        <p:nvSpPr>
          <p:cNvPr id="4" name="Title 3"/>
          <p:cNvSpPr>
            <a:spLocks noGrp="1"/>
          </p:cNvSpPr>
          <p:nvPr>
            <p:ph type="title"/>
          </p:nvPr>
        </p:nvSpPr>
        <p:spPr>
          <a:xfrm>
            <a:off x="381000" y="609600"/>
            <a:ext cx="5486400" cy="1143000"/>
          </a:xfrm>
        </p:spPr>
        <p:txBody>
          <a:bodyPr>
            <a:noAutofit/>
          </a:bodyPr>
          <a:lstStyle/>
          <a:p>
            <a:pPr algn="ctr"/>
            <a:r>
              <a:rPr lang="en-US" sz="3600" dirty="0"/>
              <a:t>Electricity Generating  Units (EGU) Workgroup</a:t>
            </a:r>
          </a:p>
        </p:txBody>
      </p:sp>
      <p:pic>
        <p:nvPicPr>
          <p:cNvPr id="7" name="Picture 6">
            <a:extLst>
              <a:ext uri="{FF2B5EF4-FFF2-40B4-BE49-F238E27FC236}">
                <a16:creationId xmlns:a16="http://schemas.microsoft.com/office/drawing/2014/main" id="{2699C5AE-443F-2F40-937A-EE6BAE5FF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4587" y="152400"/>
            <a:ext cx="3007372" cy="2263280"/>
          </a:xfrm>
          <a:prstGeom prst="rect">
            <a:avLst/>
          </a:prstGeom>
          <a:effectLst>
            <a:outerShdw blurRad="50800" dist="38100" dir="8100000" algn="tr" rotWithShape="0">
              <a:prstClr val="black">
                <a:alpha val="40000"/>
              </a:prstClr>
            </a:outerShdw>
          </a:effectLst>
        </p:spPr>
      </p:pic>
      <p:sp>
        <p:nvSpPr>
          <p:cNvPr id="8" name="Footer Placeholder 7">
            <a:extLst>
              <a:ext uri="{FF2B5EF4-FFF2-40B4-BE49-F238E27FC236}">
                <a16:creationId xmlns:a16="http://schemas.microsoft.com/office/drawing/2014/main" id="{F222DD04-BFDE-5440-A254-C6A16C3E80F6}"/>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2701924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367" y="1266233"/>
            <a:ext cx="8914665" cy="5140456"/>
          </a:xfrm>
        </p:spPr>
        <p:txBody>
          <a:bodyPr>
            <a:noAutofit/>
          </a:bodyPr>
          <a:lstStyle/>
          <a:p>
            <a:r>
              <a:rPr lang="en-US" sz="2000" b="1" dirty="0"/>
              <a:t>Approach: </a:t>
            </a:r>
          </a:p>
          <a:p>
            <a:pPr lvl="1"/>
            <a:r>
              <a:rPr lang="en-US" sz="1600" dirty="0"/>
              <a:t>States submitted 2016 emissions for at least Type A sources</a:t>
            </a:r>
          </a:p>
          <a:p>
            <a:pPr lvl="1"/>
            <a:r>
              <a:rPr lang="en-US" sz="1600" dirty="0"/>
              <a:t>EPA collated and quality assured emissions and released inventory in June</a:t>
            </a:r>
          </a:p>
          <a:p>
            <a:pPr lvl="1"/>
            <a:r>
              <a:rPr lang="en-US" sz="1600" dirty="0"/>
              <a:t>Minor updates made post-June at request of a few states</a:t>
            </a:r>
          </a:p>
          <a:p>
            <a:pPr lvl="1"/>
            <a:r>
              <a:rPr lang="en-US" sz="1600" dirty="0"/>
              <a:t>States and EPA worked together to finalize EIS unit matches to CEMS data (CAMD/ORIS IDs), NEEDS IDs (to separate EGUs from non-EGUs), and ERTAC</a:t>
            </a:r>
          </a:p>
          <a:p>
            <a:pPr lvl="1"/>
            <a:r>
              <a:rPr lang="en-US" sz="1600" dirty="0"/>
              <a:t>Temporal profiles for EGUs without CEMS being developed</a:t>
            </a:r>
          </a:p>
          <a:p>
            <a:pPr marL="109728" indent="0">
              <a:buNone/>
            </a:pPr>
            <a:endParaRPr lang="en-US" sz="1000" b="1" dirty="0"/>
          </a:p>
          <a:p>
            <a:r>
              <a:rPr lang="en-US" sz="2000" b="1" dirty="0"/>
              <a:t>Status:</a:t>
            </a:r>
          </a:p>
          <a:p>
            <a:pPr lvl="1"/>
            <a:r>
              <a:rPr lang="en-US" sz="1600" dirty="0"/>
              <a:t>2016 emissions will be final once the cross-reference is finalized</a:t>
            </a:r>
          </a:p>
          <a:p>
            <a:pPr lvl="1"/>
            <a:r>
              <a:rPr lang="en-US" sz="1600" dirty="0"/>
              <a:t>2023 and 2028 emissions based on ERTAC-EGU and IPM being evaluated</a:t>
            </a:r>
          </a:p>
          <a:p>
            <a:pPr marL="109728" indent="0">
              <a:buNone/>
            </a:pPr>
            <a:endParaRPr lang="en-US" sz="1000" b="1" dirty="0"/>
          </a:p>
          <a:p>
            <a:r>
              <a:rPr lang="en-US" sz="2000" b="1" dirty="0"/>
              <a:t>Milestones:</a:t>
            </a:r>
          </a:p>
          <a:p>
            <a:pPr lvl="1"/>
            <a:r>
              <a:rPr lang="en-US" sz="1600" dirty="0"/>
              <a:t>Finalize cross-reference and temporal profiles over next few weeks</a:t>
            </a:r>
          </a:p>
          <a:p>
            <a:pPr lvl="1"/>
            <a:r>
              <a:rPr lang="en-US" sz="1600" dirty="0"/>
              <a:t>2016 emissions available by end of October</a:t>
            </a:r>
          </a:p>
          <a:p>
            <a:pPr lvl="1"/>
            <a:r>
              <a:rPr lang="en-US" sz="1600" dirty="0"/>
              <a:t>Develop future year projections by October-November</a:t>
            </a:r>
          </a:p>
        </p:txBody>
      </p:sp>
      <p:sp>
        <p:nvSpPr>
          <p:cNvPr id="3" name="Slide Number Placeholder 2"/>
          <p:cNvSpPr>
            <a:spLocks noGrp="1"/>
          </p:cNvSpPr>
          <p:nvPr>
            <p:ph type="sldNum" sz="quarter" idx="12"/>
          </p:nvPr>
        </p:nvSpPr>
        <p:spPr/>
        <p:txBody>
          <a:bodyPr/>
          <a:lstStyle/>
          <a:p>
            <a:fld id="{61C894BD-DCE2-4A96-A9AF-225BBEAC2A40}" type="slidenum">
              <a:rPr lang="en-US" smtClean="0"/>
              <a:pPr/>
              <a:t>8</a:t>
            </a:fld>
            <a:endParaRPr lang="en-US"/>
          </a:p>
        </p:txBody>
      </p:sp>
      <p:sp>
        <p:nvSpPr>
          <p:cNvPr id="7" name="Title 3">
            <a:extLst>
              <a:ext uri="{FF2B5EF4-FFF2-40B4-BE49-F238E27FC236}">
                <a16:creationId xmlns:a16="http://schemas.microsoft.com/office/drawing/2014/main" id="{818362BB-024D-4645-B407-10B9F9A6CE42}"/>
              </a:ext>
            </a:extLst>
          </p:cNvPr>
          <p:cNvSpPr>
            <a:spLocks noGrp="1"/>
          </p:cNvSpPr>
          <p:nvPr>
            <p:ph type="title"/>
          </p:nvPr>
        </p:nvSpPr>
        <p:spPr>
          <a:xfrm>
            <a:off x="457200" y="274638"/>
            <a:ext cx="8229600" cy="1143000"/>
          </a:xfrm>
        </p:spPr>
        <p:txBody>
          <a:bodyPr>
            <a:noAutofit/>
          </a:bodyPr>
          <a:lstStyle/>
          <a:p>
            <a:r>
              <a:rPr lang="en-US" sz="3600" dirty="0"/>
              <a:t>EGU Workgroup: 2016 beta</a:t>
            </a:r>
          </a:p>
        </p:txBody>
      </p:sp>
      <p:sp>
        <p:nvSpPr>
          <p:cNvPr id="4" name="Footer Placeholder 3">
            <a:extLst>
              <a:ext uri="{FF2B5EF4-FFF2-40B4-BE49-F238E27FC236}">
                <a16:creationId xmlns:a16="http://schemas.microsoft.com/office/drawing/2014/main" id="{FCA898AE-C14F-A04E-93B1-ABD66CC2DDA5}"/>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352204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55E4D5-F3E8-4C23-9702-C34B388DE47A}"/>
              </a:ext>
            </a:extLst>
          </p:cNvPr>
          <p:cNvSpPr>
            <a:spLocks noGrp="1"/>
          </p:cNvSpPr>
          <p:nvPr>
            <p:ph type="sldNum" sz="quarter" idx="12"/>
          </p:nvPr>
        </p:nvSpPr>
        <p:spPr/>
        <p:txBody>
          <a:bodyPr/>
          <a:lstStyle/>
          <a:p>
            <a:fld id="{61C894BD-DCE2-4A96-A9AF-225BBEAC2A40}" type="slidenum">
              <a:rPr lang="en-US" smtClean="0"/>
              <a:pPr/>
              <a:t>9</a:t>
            </a:fld>
            <a:endParaRPr lang="en-US"/>
          </a:p>
        </p:txBody>
      </p:sp>
      <p:sp>
        <p:nvSpPr>
          <p:cNvPr id="4" name="Title 3">
            <a:extLst>
              <a:ext uri="{FF2B5EF4-FFF2-40B4-BE49-F238E27FC236}">
                <a16:creationId xmlns:a16="http://schemas.microsoft.com/office/drawing/2014/main" id="{80A1C9CE-595E-43D4-AD8D-C453EC1CD248}"/>
              </a:ext>
            </a:extLst>
          </p:cNvPr>
          <p:cNvSpPr>
            <a:spLocks noGrp="1"/>
          </p:cNvSpPr>
          <p:nvPr>
            <p:ph type="title"/>
          </p:nvPr>
        </p:nvSpPr>
        <p:spPr>
          <a:xfrm>
            <a:off x="457200" y="274638"/>
            <a:ext cx="8229600" cy="1143000"/>
          </a:xfrm>
        </p:spPr>
        <p:txBody>
          <a:bodyPr/>
          <a:lstStyle/>
          <a:p>
            <a:r>
              <a:rPr lang="en-US" dirty="0"/>
              <a:t>2014 and 2016 EGU Summary</a:t>
            </a:r>
          </a:p>
        </p:txBody>
      </p:sp>
      <p:graphicFrame>
        <p:nvGraphicFramePr>
          <p:cNvPr id="5" name="Content Placeholder 4">
            <a:extLst>
              <a:ext uri="{FF2B5EF4-FFF2-40B4-BE49-F238E27FC236}">
                <a16:creationId xmlns:a16="http://schemas.microsoft.com/office/drawing/2014/main" id="{11CE9DAB-8548-4AE1-AF7E-1AEBCDB781F7}"/>
              </a:ext>
            </a:extLst>
          </p:cNvPr>
          <p:cNvGraphicFramePr>
            <a:graphicFrameLocks noGrp="1"/>
          </p:cNvGraphicFramePr>
          <p:nvPr>
            <p:ph idx="1"/>
            <p:extLst>
              <p:ext uri="{D42A27DB-BD31-4B8C-83A1-F6EECF244321}">
                <p14:modId xmlns:p14="http://schemas.microsoft.com/office/powerpoint/2010/main" val="2384466669"/>
              </p:ext>
            </p:extLst>
          </p:nvPr>
        </p:nvGraphicFramePr>
        <p:xfrm>
          <a:off x="228600" y="1414533"/>
          <a:ext cx="4572000" cy="43100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B742D4AE-542D-4109-A3ED-5A21A9383FB2}"/>
              </a:ext>
            </a:extLst>
          </p:cNvPr>
          <p:cNvGraphicFramePr>
            <a:graphicFrameLocks/>
          </p:cNvGraphicFramePr>
          <p:nvPr>
            <p:extLst>
              <p:ext uri="{D42A27DB-BD31-4B8C-83A1-F6EECF244321}">
                <p14:modId xmlns:p14="http://schemas.microsoft.com/office/powerpoint/2010/main" val="193802817"/>
              </p:ext>
            </p:extLst>
          </p:nvPr>
        </p:nvGraphicFramePr>
        <p:xfrm>
          <a:off x="4594860" y="1414533"/>
          <a:ext cx="4480560" cy="424345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BF8B7C5-8ED3-4928-B571-CB9CBAAE870B}"/>
              </a:ext>
            </a:extLst>
          </p:cNvPr>
          <p:cNvSpPr txBox="1"/>
          <p:nvPr/>
        </p:nvSpPr>
        <p:spPr>
          <a:xfrm>
            <a:off x="2057400" y="5669284"/>
            <a:ext cx="7243866" cy="738664"/>
          </a:xfrm>
          <a:prstGeom prst="rect">
            <a:avLst/>
          </a:prstGeom>
          <a:noFill/>
        </p:spPr>
        <p:txBody>
          <a:bodyPr wrap="square" rtlCol="0">
            <a:spAutoFit/>
          </a:bodyPr>
          <a:lstStyle/>
          <a:p>
            <a:r>
              <a:rPr lang="en-US" sz="1400" dirty="0"/>
              <a:t>There was a substantial EGU NOx and SO2 drop from 2014-2016</a:t>
            </a:r>
            <a:br>
              <a:rPr lang="en-US" sz="1400" dirty="0"/>
            </a:br>
            <a:r>
              <a:rPr lang="en-US" sz="1400" dirty="0"/>
              <a:t>The vast majority of annual EGU emissions are from units with CEMS</a:t>
            </a:r>
          </a:p>
          <a:p>
            <a:r>
              <a:rPr lang="en-US" sz="1400" dirty="0"/>
              <a:t>Many Non CEMS sources are </a:t>
            </a:r>
            <a:r>
              <a:rPr lang="en-US" sz="1400" dirty="0" err="1"/>
              <a:t>peakers</a:t>
            </a:r>
            <a:r>
              <a:rPr lang="en-US" sz="1400" dirty="0"/>
              <a:t> and may contribute substantially on HEDD</a:t>
            </a:r>
          </a:p>
        </p:txBody>
      </p:sp>
      <p:sp>
        <p:nvSpPr>
          <p:cNvPr id="2" name="Footer Placeholder 1">
            <a:extLst>
              <a:ext uri="{FF2B5EF4-FFF2-40B4-BE49-F238E27FC236}">
                <a16:creationId xmlns:a16="http://schemas.microsoft.com/office/drawing/2014/main" id="{D7481982-FFB8-F147-81A7-E8392906224D}"/>
              </a:ext>
            </a:extLst>
          </p:cNvPr>
          <p:cNvSpPr>
            <a:spLocks noGrp="1"/>
          </p:cNvSpPr>
          <p:nvPr>
            <p:ph type="ftr" sz="quarter" idx="13"/>
          </p:nvPr>
        </p:nvSpPr>
        <p:spPr/>
        <p:txBody>
          <a:bodyPr/>
          <a:lstStyle/>
          <a:p>
            <a:r>
              <a:rPr lang="en-US"/>
              <a:t>DRAFT</a:t>
            </a:r>
            <a:endParaRPr lang="en-US" dirty="0"/>
          </a:p>
        </p:txBody>
      </p:sp>
    </p:spTree>
    <p:extLst>
      <p:ext uri="{BB962C8B-B14F-4D97-AF65-F5344CB8AC3E}">
        <p14:creationId xmlns:p14="http://schemas.microsoft.com/office/powerpoint/2010/main" val="38017117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60203</TotalTime>
  <Words>3072</Words>
  <Application>Microsoft Macintosh PowerPoint</Application>
  <PresentationFormat>On-screen Show (4:3)</PresentationFormat>
  <Paragraphs>487</Paragraphs>
  <Slides>42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Lucida Sans Unicode</vt:lpstr>
      <vt:lpstr>Rambla</vt:lpstr>
      <vt:lpstr>Verdana</vt:lpstr>
      <vt:lpstr>Wingdings 2</vt:lpstr>
      <vt:lpstr>Wingdings 3</vt:lpstr>
      <vt:lpstr>Concourse</vt:lpstr>
      <vt:lpstr>Quarterly Update on the National Inventory Collaborative</vt:lpstr>
      <vt:lpstr>Webinar Ground Rules: Questions?</vt:lpstr>
      <vt:lpstr>Overview of the Platform Collaborative</vt:lpstr>
      <vt:lpstr>2016 EMP Schedule</vt:lpstr>
      <vt:lpstr>Organizational Structure</vt:lpstr>
      <vt:lpstr>Collaborative Workgroup Reports</vt:lpstr>
      <vt:lpstr>Electricity Generating  Units (EGU) Workgroup</vt:lpstr>
      <vt:lpstr>EGU Workgroup: 2016 beta</vt:lpstr>
      <vt:lpstr>2014 and 2016 EGU Summary</vt:lpstr>
      <vt:lpstr>EGU Workgroup: ERTAC-EGU</vt:lpstr>
      <vt:lpstr>EGU Workgroup: IPM</vt:lpstr>
      <vt:lpstr>Non-EGU Point Workgroup</vt:lpstr>
      <vt:lpstr>Non-EGU Point Workgroup: 2016 beta</vt:lpstr>
      <vt:lpstr>Non-EGU Point Workgroup: Projections</vt:lpstr>
      <vt:lpstr>NonPoint  Workgroup</vt:lpstr>
      <vt:lpstr>NonPoint Workgroup: 2016 beta</vt:lpstr>
      <vt:lpstr>NonPoint Workgroup: Projections</vt:lpstr>
      <vt:lpstr>Oil &amp; Gas  Workgroup</vt:lpstr>
      <vt:lpstr>Oil &amp; Gas Workgroup: 2016 beta</vt:lpstr>
      <vt:lpstr>Onroad Mobile Workgroup</vt:lpstr>
      <vt:lpstr>Onroad Mobile Workgroup</vt:lpstr>
      <vt:lpstr>2016 beta Onroad Emissions Totals</vt:lpstr>
      <vt:lpstr>Total 2016 beta Onroad NOx</vt:lpstr>
      <vt:lpstr>Surrogate Update: On-network</vt:lpstr>
      <vt:lpstr>2016 beta Hoteling Surrogate and Emissions</vt:lpstr>
      <vt:lpstr>Nonroad Mobile Workgroup</vt:lpstr>
      <vt:lpstr>Nonroad Mobile Workgroup</vt:lpstr>
      <vt:lpstr>Nonroad Mobile Workgroup Updating Geographic Allocation of Equipment (v1) </vt:lpstr>
      <vt:lpstr>Rail Workgroup </vt:lpstr>
      <vt:lpstr>Rail Workgroup: 2016 beta</vt:lpstr>
      <vt:lpstr>Commercial Marine Vessel (CMV) Workgroup</vt:lpstr>
      <vt:lpstr>CMV Workgroup: Methodology</vt:lpstr>
      <vt:lpstr>Fire Workgroup</vt:lpstr>
      <vt:lpstr>Fire Workgroup: 2016 beta</vt:lpstr>
      <vt:lpstr>Fire Workgroup: 2016 beta</vt:lpstr>
      <vt:lpstr>Biogenics Workgroup</vt:lpstr>
      <vt:lpstr>Biogenics Workgroup: 2016beta</vt:lpstr>
      <vt:lpstr>Biogenic Workgroup: 2016 beta</vt:lpstr>
      <vt:lpstr>Emissions Modeling Workgroup</vt:lpstr>
      <vt:lpstr>Modeling Workgroup: Tasks</vt:lpstr>
      <vt:lpstr>Inventory Collaborative Next Steps</vt:lpstr>
      <vt:lpstr>Inventory Collaborative Wiki</vt:lpstr>
    </vt:vector>
  </TitlesOfParts>
  <Company>US-EPA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 Houyoux</dc:creator>
  <cp:lastModifiedBy>Zachariah Adelman</cp:lastModifiedBy>
  <cp:revision>1154</cp:revision>
  <cp:lastPrinted>2017-12-04T21:57:59Z</cp:lastPrinted>
  <dcterms:created xsi:type="dcterms:W3CDTF">2011-06-13T20:10:16Z</dcterms:created>
  <dcterms:modified xsi:type="dcterms:W3CDTF">2018-09-20T04:14:32Z</dcterms:modified>
</cp:coreProperties>
</file>